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embeddings/oleObject1.bin" ContentType="application/vnd.openxmlformats-officedocument.oleObject"/>
  <Override PartName="/ppt/embeddings/oleObject2.bin" ContentType="application/vnd.openxmlformats-officedocument.oleObject"/>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96" r:id="rId3"/>
    <p:sldId id="295" r:id="rId4"/>
    <p:sldId id="299" r:id="rId5"/>
    <p:sldId id="300" r:id="rId6"/>
    <p:sldId id="297" r:id="rId7"/>
    <p:sldId id="302" r:id="rId8"/>
    <p:sldId id="301" r:id="rId9"/>
    <p:sldId id="317" r:id="rId10"/>
    <p:sldId id="314" r:id="rId11"/>
    <p:sldId id="315" r:id="rId12"/>
    <p:sldId id="316" r:id="rId13"/>
    <p:sldId id="293" r:id="rId14"/>
    <p:sldId id="298" r:id="rId15"/>
    <p:sldId id="312" r:id="rId16"/>
    <p:sldId id="308" r:id="rId17"/>
    <p:sldId id="307" r:id="rId18"/>
    <p:sldId id="311" r:id="rId19"/>
    <p:sldId id="310" r:id="rId20"/>
    <p:sldId id="26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0504D"/>
    <a:srgbClr val="4F81BD"/>
    <a:srgbClr val="E46C24"/>
    <a:srgbClr val="953735"/>
    <a:srgbClr val="604A7B"/>
    <a:srgbClr val="376092"/>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8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pschlichtman:Documents:Arlington:charters%20v%20foundation%20fy17.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pschlichtman:Documents:Arlington:charters%20v%20foundation%20fy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pschlichtman:Downloads:charter%20tuition%20state%20ai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pschlichtman:Downloads:charter%20tuition%20state%20ai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pschlichtman:Documents:m_files:X2%20uploads%20from%20m_file:charter%20school%20coun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pschlichtman:Documents:m_files:X2%20uploads%20from%20m_file:charter%20school%20coun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pschlichtman:Documents:m_files:X2%20uploads%20from%20m_file:charter%20school%20coun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pschlichtman:Documents:m_files:X2%20uploads%20from%20m_file:charter%20school%20counts.xlsx" TargetMode="External"/><Relationship Id="rId2"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oleObject" Target="Workbook1"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572116281673322"/>
          <c:y val="0.0283101045296167"/>
          <c:w val="0.334079841026981"/>
          <c:h val="0.943379790940766"/>
        </c:manualLayout>
      </c:layout>
      <c:barChart>
        <c:barDir val="col"/>
        <c:grouping val="stacked"/>
        <c:varyColors val="0"/>
        <c:ser>
          <c:idx val="0"/>
          <c:order val="0"/>
          <c:tx>
            <c:strRef>
              <c:f>Sheet1!$C$16</c:f>
              <c:strCache>
                <c:ptCount val="1"/>
                <c:pt idx="0">
                  <c:v>Most MA Districts</c:v>
                </c:pt>
              </c:strCache>
            </c:strRef>
          </c:tx>
          <c:spPr>
            <a:solidFill>
              <a:schemeClr val="accent1">
                <a:lumMod val="50000"/>
              </a:schemeClr>
            </a:solidFill>
          </c:spPr>
          <c:invertIfNegative val="0"/>
          <c:dLbls>
            <c:txPr>
              <a:bodyPr/>
              <a:lstStyle/>
              <a:p>
                <a:pPr>
                  <a:defRPr sz="2400" b="1" i="0">
                    <a:solidFill>
                      <a:schemeClr val="bg1"/>
                    </a:solidFill>
                  </a:defRPr>
                </a:pPr>
                <a:endParaRPr lang="en-US"/>
              </a:p>
            </c:txPr>
            <c:showLegendKey val="0"/>
            <c:showVal val="1"/>
            <c:showCatName val="0"/>
            <c:showSerName val="0"/>
            <c:showPercent val="0"/>
            <c:showBubbleSize val="0"/>
            <c:showLeaderLines val="0"/>
          </c:dLbls>
          <c:cat>
            <c:strRef>
              <c:f>Sheet1!$D$15:$E$15</c:f>
              <c:strCache>
                <c:ptCount val="2"/>
                <c:pt idx="0">
                  <c:v>Charter Cap</c:v>
                </c:pt>
                <c:pt idx="1">
                  <c:v>"Lowest 10%" of districts</c:v>
                </c:pt>
              </c:strCache>
            </c:strRef>
          </c:cat>
          <c:val>
            <c:numRef>
              <c:f>Sheet1!$D$16:$E$16</c:f>
              <c:numCache>
                <c:formatCode>0%</c:formatCode>
                <c:ptCount val="2"/>
                <c:pt idx="0">
                  <c:v>0.91</c:v>
                </c:pt>
                <c:pt idx="1">
                  <c:v>0.82</c:v>
                </c:pt>
              </c:numCache>
            </c:numRef>
          </c:val>
        </c:ser>
        <c:ser>
          <c:idx val="1"/>
          <c:order val="1"/>
          <c:tx>
            <c:strRef>
              <c:f>Sheet1!$C$17</c:f>
              <c:strCache>
                <c:ptCount val="1"/>
                <c:pt idx="0">
                  <c:v>"Bottom 10% Districts</c:v>
                </c:pt>
              </c:strCache>
            </c:strRef>
          </c:tx>
          <c:spPr>
            <a:solidFill>
              <a:schemeClr val="accent2">
                <a:lumMod val="75000"/>
              </a:schemeClr>
            </a:solidFill>
          </c:spPr>
          <c:invertIfNegative val="0"/>
          <c:dLbls>
            <c:txPr>
              <a:bodyPr/>
              <a:lstStyle/>
              <a:p>
                <a:pPr>
                  <a:defRPr sz="2400" b="1" i="0">
                    <a:solidFill>
                      <a:schemeClr val="bg1"/>
                    </a:solidFill>
                  </a:defRPr>
                </a:pPr>
                <a:endParaRPr lang="en-US"/>
              </a:p>
            </c:txPr>
            <c:showLegendKey val="0"/>
            <c:showVal val="1"/>
            <c:showCatName val="0"/>
            <c:showSerName val="0"/>
            <c:showPercent val="0"/>
            <c:showBubbleSize val="0"/>
            <c:showLeaderLines val="0"/>
          </c:dLbls>
          <c:cat>
            <c:strRef>
              <c:f>Sheet1!$D$15:$E$15</c:f>
              <c:strCache>
                <c:ptCount val="2"/>
                <c:pt idx="0">
                  <c:v>Charter Cap</c:v>
                </c:pt>
                <c:pt idx="1">
                  <c:v>"Lowest 10%" of districts</c:v>
                </c:pt>
              </c:strCache>
            </c:strRef>
          </c:cat>
          <c:val>
            <c:numRef>
              <c:f>Sheet1!$D$17:$E$17</c:f>
              <c:numCache>
                <c:formatCode>0%</c:formatCode>
                <c:ptCount val="2"/>
                <c:pt idx="0">
                  <c:v>-0.09</c:v>
                </c:pt>
                <c:pt idx="1">
                  <c:v>-0.18</c:v>
                </c:pt>
              </c:numCache>
            </c:numRef>
          </c:val>
        </c:ser>
        <c:dLbls>
          <c:showLegendKey val="0"/>
          <c:showVal val="0"/>
          <c:showCatName val="0"/>
          <c:showSerName val="0"/>
          <c:showPercent val="0"/>
          <c:showBubbleSize val="0"/>
        </c:dLbls>
        <c:gapWidth val="20"/>
        <c:overlap val="100"/>
        <c:axId val="-2135460456"/>
        <c:axId val="-2135981032"/>
      </c:barChart>
      <c:catAx>
        <c:axId val="-2135460456"/>
        <c:scaling>
          <c:orientation val="minMax"/>
        </c:scaling>
        <c:delete val="1"/>
        <c:axPos val="b"/>
        <c:majorTickMark val="out"/>
        <c:minorTickMark val="none"/>
        <c:tickLblPos val="nextTo"/>
        <c:crossAx val="-2135981032"/>
        <c:crosses val="autoZero"/>
        <c:auto val="1"/>
        <c:lblAlgn val="ctr"/>
        <c:lblOffset val="100"/>
        <c:noMultiLvlLbl val="0"/>
      </c:catAx>
      <c:valAx>
        <c:axId val="-2135981032"/>
        <c:scaling>
          <c:orientation val="minMax"/>
        </c:scaling>
        <c:delete val="0"/>
        <c:axPos val="l"/>
        <c:majorGridlines/>
        <c:numFmt formatCode="0%" sourceLinked="1"/>
        <c:majorTickMark val="out"/>
        <c:minorTickMark val="none"/>
        <c:tickLblPos val="nextTo"/>
        <c:crossAx val="-2135460456"/>
        <c:crosses val="autoZero"/>
        <c:crossBetween val="between"/>
      </c:valAx>
    </c:plotArea>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94197037065191"/>
          <c:y val="0.0159142983747242"/>
          <c:w val="0.550978001195956"/>
          <c:h val="0.906557130791309"/>
        </c:manualLayout>
      </c:layout>
      <c:barChart>
        <c:barDir val="col"/>
        <c:grouping val="stacked"/>
        <c:varyColors val="0"/>
        <c:ser>
          <c:idx val="0"/>
          <c:order val="0"/>
          <c:invertIfNegative val="0"/>
          <c:dPt>
            <c:idx val="0"/>
            <c:invertIfNegative val="0"/>
            <c:bubble3D val="0"/>
            <c:spPr>
              <a:solidFill>
                <a:schemeClr val="accent2">
                  <a:lumMod val="50000"/>
                </a:schemeClr>
              </a:solidFill>
            </c:spPr>
          </c:dPt>
          <c:dPt>
            <c:idx val="1"/>
            <c:invertIfNegative val="0"/>
            <c:bubble3D val="0"/>
            <c:spPr>
              <a:solidFill>
                <a:schemeClr val="accent3">
                  <a:lumMod val="50000"/>
                </a:schemeClr>
              </a:solidFill>
            </c:spPr>
          </c:dPt>
          <c:dLbls>
            <c:dLbl>
              <c:idx val="0"/>
              <c:layout>
                <c:manualLayout>
                  <c:x val="0.00296132589986125"/>
                  <c:y val="0.0478573137755089"/>
                </c:manualLayout>
              </c:layout>
              <c:showLegendKey val="0"/>
              <c:showVal val="1"/>
              <c:showCatName val="0"/>
              <c:showSerName val="0"/>
              <c:showPercent val="0"/>
              <c:showBubbleSize val="0"/>
            </c:dLbl>
            <c:dLbl>
              <c:idx val="1"/>
              <c:layout>
                <c:manualLayout>
                  <c:x val="0.0029613258998613"/>
                  <c:y val="-0.348705056636376"/>
                </c:manualLayout>
              </c:layout>
              <c:spPr/>
              <c:txPr>
                <a:bodyPr/>
                <a:lstStyle/>
                <a:p>
                  <a:pPr>
                    <a:defRPr sz="3600" b="1" i="0">
                      <a:solidFill>
                        <a:schemeClr val="bg1"/>
                      </a:solidFill>
                    </a:defRPr>
                  </a:pPr>
                  <a:endParaRPr lang="en-US"/>
                </a:p>
              </c:txPr>
              <c:showLegendKey val="0"/>
              <c:showVal val="1"/>
              <c:showCatName val="0"/>
              <c:showSerName val="0"/>
              <c:showPercent val="0"/>
              <c:showBubbleSize val="0"/>
            </c:dLbl>
            <c:txPr>
              <a:bodyPr/>
              <a:lstStyle/>
              <a:p>
                <a:pPr>
                  <a:defRPr sz="3600" b="1" i="0"/>
                </a:pPr>
                <a:endParaRPr lang="en-US"/>
              </a:p>
            </c:txPr>
            <c:showLegendKey val="0"/>
            <c:showVal val="1"/>
            <c:showCatName val="0"/>
            <c:showSerName val="0"/>
            <c:showPercent val="0"/>
            <c:showBubbleSize val="0"/>
            <c:showLeaderLines val="0"/>
          </c:dLbls>
          <c:cat>
            <c:strRef>
              <c:f>Sheet1!$C$4:$C$5</c:f>
              <c:strCache>
                <c:ptCount val="2"/>
                <c:pt idx="0">
                  <c:v>Foundation budget inflation factor, FY17</c:v>
                </c:pt>
                <c:pt idx="1">
                  <c:v>Net District Cost for Charter Schools, FY17</c:v>
                </c:pt>
              </c:strCache>
            </c:strRef>
          </c:cat>
          <c:val>
            <c:numRef>
              <c:f>Sheet1!$D$4:$D$5</c:f>
              <c:numCache>
                <c:formatCode>0.00%</c:formatCode>
                <c:ptCount val="2"/>
                <c:pt idx="0">
                  <c:v>-0.0022</c:v>
                </c:pt>
                <c:pt idx="1">
                  <c:v>0.0933</c:v>
                </c:pt>
              </c:numCache>
            </c:numRef>
          </c:val>
        </c:ser>
        <c:dLbls>
          <c:showLegendKey val="0"/>
          <c:showVal val="0"/>
          <c:showCatName val="0"/>
          <c:showSerName val="0"/>
          <c:showPercent val="0"/>
          <c:showBubbleSize val="0"/>
        </c:dLbls>
        <c:gapWidth val="20"/>
        <c:overlap val="100"/>
        <c:axId val="-2136805608"/>
        <c:axId val="-2136808952"/>
      </c:barChart>
      <c:catAx>
        <c:axId val="-2136805608"/>
        <c:scaling>
          <c:orientation val="minMax"/>
        </c:scaling>
        <c:delete val="0"/>
        <c:axPos val="b"/>
        <c:majorTickMark val="out"/>
        <c:minorTickMark val="none"/>
        <c:tickLblPos val="nextTo"/>
        <c:spPr>
          <a:solidFill>
            <a:schemeClr val="bg1"/>
          </a:solidFill>
        </c:spPr>
        <c:txPr>
          <a:bodyPr/>
          <a:lstStyle/>
          <a:p>
            <a:pPr>
              <a:defRPr sz="1800"/>
            </a:pPr>
            <a:endParaRPr lang="en-US"/>
          </a:p>
        </c:txPr>
        <c:crossAx val="-2136808952"/>
        <c:crosses val="autoZero"/>
        <c:auto val="1"/>
        <c:lblAlgn val="ctr"/>
        <c:lblOffset val="10"/>
        <c:noMultiLvlLbl val="0"/>
      </c:catAx>
      <c:valAx>
        <c:axId val="-2136808952"/>
        <c:scaling>
          <c:orientation val="minMax"/>
          <c:max val="0.095"/>
          <c:min val="-0.01"/>
        </c:scaling>
        <c:delete val="0"/>
        <c:axPos val="l"/>
        <c:majorGridlines/>
        <c:numFmt formatCode="0.00%" sourceLinked="1"/>
        <c:majorTickMark val="out"/>
        <c:minorTickMark val="none"/>
        <c:tickLblPos val="nextTo"/>
        <c:crossAx val="-2136805608"/>
        <c:crossesAt val="0.0"/>
        <c:crossBetween val="between"/>
        <c:majorUnit val="0.01"/>
      </c:valAx>
    </c:plotArea>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Charter Tuition Trends</a:t>
            </a:r>
            <a:r>
              <a:rPr lang="en-US" baseline="0"/>
              <a:t> and Projections without Question 2</a:t>
            </a:r>
            <a:endParaRPr lang="en-US"/>
          </a:p>
        </c:rich>
      </c:tx>
      <c:layout/>
      <c:overlay val="0"/>
    </c:title>
    <c:autoTitleDeleted val="0"/>
    <c:plotArea>
      <c:layout/>
      <c:barChart>
        <c:barDir val="col"/>
        <c:grouping val="stacked"/>
        <c:varyColors val="0"/>
        <c:ser>
          <c:idx val="0"/>
          <c:order val="0"/>
          <c:tx>
            <c:strRef>
              <c:f>Sheet1!$B$20:$C$20</c:f>
              <c:strCache>
                <c:ptCount val="1"/>
                <c:pt idx="0">
                  <c:v>Net Cost to District</c:v>
                </c:pt>
              </c:strCache>
            </c:strRef>
          </c:tx>
          <c:invertIfNegative val="0"/>
          <c:cat>
            <c:strRef>
              <c:f>Sheet1!$D$16:$AB$16</c:f>
              <c:strCache>
                <c:ptCount val="25"/>
                <c:pt idx="0">
                  <c:v>FY96</c:v>
                </c:pt>
                <c:pt idx="1">
                  <c:v>FY97</c:v>
                </c:pt>
                <c:pt idx="2">
                  <c:v>FY98</c:v>
                </c:pt>
                <c:pt idx="3">
                  <c:v>FY99</c:v>
                </c:pt>
                <c:pt idx="4">
                  <c:v>FY00</c:v>
                </c:pt>
                <c:pt idx="5">
                  <c:v>FY01</c:v>
                </c:pt>
                <c:pt idx="6">
                  <c:v>FY02</c:v>
                </c:pt>
                <c:pt idx="7">
                  <c:v>FY03</c:v>
                </c:pt>
                <c:pt idx="8">
                  <c:v>FY04</c:v>
                </c:pt>
                <c:pt idx="9">
                  <c:v>FY05</c:v>
                </c:pt>
                <c:pt idx="10">
                  <c:v>FY06</c:v>
                </c:pt>
                <c:pt idx="11">
                  <c:v>FY07</c:v>
                </c:pt>
                <c:pt idx="12">
                  <c:v>FY08</c:v>
                </c:pt>
                <c:pt idx="13">
                  <c:v>FY09</c:v>
                </c:pt>
                <c:pt idx="14">
                  <c:v>FY10</c:v>
                </c:pt>
                <c:pt idx="15">
                  <c:v>FY11</c:v>
                </c:pt>
                <c:pt idx="16">
                  <c:v>FY12</c:v>
                </c:pt>
                <c:pt idx="17">
                  <c:v>FY13</c:v>
                </c:pt>
                <c:pt idx="18">
                  <c:v>FY14</c:v>
                </c:pt>
                <c:pt idx="19">
                  <c:v>FY15</c:v>
                </c:pt>
                <c:pt idx="20">
                  <c:v>FY16</c:v>
                </c:pt>
                <c:pt idx="21">
                  <c:v>FY17</c:v>
                </c:pt>
                <c:pt idx="22">
                  <c:v>FY18</c:v>
                </c:pt>
                <c:pt idx="23">
                  <c:v>FY19</c:v>
                </c:pt>
                <c:pt idx="24">
                  <c:v>FY20</c:v>
                </c:pt>
              </c:strCache>
            </c:strRef>
          </c:cat>
          <c:val>
            <c:numRef>
              <c:f>Sheet1!$D$20:$AB$20</c:f>
              <c:numCache>
                <c:formatCode>"$"#,##0</c:formatCode>
                <c:ptCount val="25"/>
                <c:pt idx="0">
                  <c:v>2.037879E6</c:v>
                </c:pt>
                <c:pt idx="1">
                  <c:v>1.3608525E7</c:v>
                </c:pt>
                <c:pt idx="2">
                  <c:v>3.304550773E7</c:v>
                </c:pt>
                <c:pt idx="3">
                  <c:v>4.185877173E7</c:v>
                </c:pt>
                <c:pt idx="4">
                  <c:v>5.0394327E7</c:v>
                </c:pt>
                <c:pt idx="5">
                  <c:v>6.0819659E7</c:v>
                </c:pt>
                <c:pt idx="6">
                  <c:v>8.1749901E7</c:v>
                </c:pt>
                <c:pt idx="7">
                  <c:v>1.221216102014E8</c:v>
                </c:pt>
                <c:pt idx="8">
                  <c:v>1.26652663E8</c:v>
                </c:pt>
                <c:pt idx="9">
                  <c:v>1.15795514205452E8</c:v>
                </c:pt>
                <c:pt idx="10">
                  <c:v>1.28683959028546E8</c:v>
                </c:pt>
                <c:pt idx="11">
                  <c:v>1.46578706717288E8</c:v>
                </c:pt>
                <c:pt idx="12">
                  <c:v>1.63531342E8</c:v>
                </c:pt>
                <c:pt idx="13">
                  <c:v>1.88512046873123E8</c:v>
                </c:pt>
                <c:pt idx="14">
                  <c:v>2.10488490928828E8</c:v>
                </c:pt>
                <c:pt idx="15">
                  <c:v>2.29951132773968E8</c:v>
                </c:pt>
                <c:pt idx="16">
                  <c:v>2.54884898705968E8</c:v>
                </c:pt>
                <c:pt idx="17">
                  <c:v>2.76940734994882E8</c:v>
                </c:pt>
                <c:pt idx="18">
                  <c:v>3.0183771640246E8</c:v>
                </c:pt>
                <c:pt idx="19">
                  <c:v>3.69716255667993E8</c:v>
                </c:pt>
                <c:pt idx="20">
                  <c:v>4.128118199168E8</c:v>
                </c:pt>
                <c:pt idx="21">
                  <c:v>4.51338729E8</c:v>
                </c:pt>
                <c:pt idx="22">
                  <c:v>4.98729295545E8</c:v>
                </c:pt>
                <c:pt idx="23">
                  <c:v>5.51095871577225E8</c:v>
                </c:pt>
                <c:pt idx="24">
                  <c:v>6.08960938092834E8</c:v>
                </c:pt>
              </c:numCache>
            </c:numRef>
          </c:val>
        </c:ser>
        <c:ser>
          <c:idx val="2"/>
          <c:order val="1"/>
          <c:tx>
            <c:strRef>
              <c:f>Sheet1!$B$19:$C$19</c:f>
              <c:strCache>
                <c:ptCount val="1"/>
                <c:pt idx="0">
                  <c:v>Reimbursement</c:v>
                </c:pt>
              </c:strCache>
            </c:strRef>
          </c:tx>
          <c:invertIfNegative val="0"/>
          <c:cat>
            <c:strRef>
              <c:f>Sheet1!$D$16:$AB$16</c:f>
              <c:strCache>
                <c:ptCount val="25"/>
                <c:pt idx="0">
                  <c:v>FY96</c:v>
                </c:pt>
                <c:pt idx="1">
                  <c:v>FY97</c:v>
                </c:pt>
                <c:pt idx="2">
                  <c:v>FY98</c:v>
                </c:pt>
                <c:pt idx="3">
                  <c:v>FY99</c:v>
                </c:pt>
                <c:pt idx="4">
                  <c:v>FY00</c:v>
                </c:pt>
                <c:pt idx="5">
                  <c:v>FY01</c:v>
                </c:pt>
                <c:pt idx="6">
                  <c:v>FY02</c:v>
                </c:pt>
                <c:pt idx="7">
                  <c:v>FY03</c:v>
                </c:pt>
                <c:pt idx="8">
                  <c:v>FY04</c:v>
                </c:pt>
                <c:pt idx="9">
                  <c:v>FY05</c:v>
                </c:pt>
                <c:pt idx="10">
                  <c:v>FY06</c:v>
                </c:pt>
                <c:pt idx="11">
                  <c:v>FY07</c:v>
                </c:pt>
                <c:pt idx="12">
                  <c:v>FY08</c:v>
                </c:pt>
                <c:pt idx="13">
                  <c:v>FY09</c:v>
                </c:pt>
                <c:pt idx="14">
                  <c:v>FY10</c:v>
                </c:pt>
                <c:pt idx="15">
                  <c:v>FY11</c:v>
                </c:pt>
                <c:pt idx="16">
                  <c:v>FY12</c:v>
                </c:pt>
                <c:pt idx="17">
                  <c:v>FY13</c:v>
                </c:pt>
                <c:pt idx="18">
                  <c:v>FY14</c:v>
                </c:pt>
                <c:pt idx="19">
                  <c:v>FY15</c:v>
                </c:pt>
                <c:pt idx="20">
                  <c:v>FY16</c:v>
                </c:pt>
                <c:pt idx="21">
                  <c:v>FY17</c:v>
                </c:pt>
                <c:pt idx="22">
                  <c:v>FY18</c:v>
                </c:pt>
                <c:pt idx="23">
                  <c:v>FY19</c:v>
                </c:pt>
                <c:pt idx="24">
                  <c:v>FY20</c:v>
                </c:pt>
              </c:strCache>
            </c:strRef>
          </c:cat>
          <c:val>
            <c:numRef>
              <c:f>Sheet1!$D$19:$AB$19</c:f>
              <c:numCache>
                <c:formatCode>"$"#,##0</c:formatCode>
                <c:ptCount val="25"/>
                <c:pt idx="0">
                  <c:v>1.3872821E7</c:v>
                </c:pt>
                <c:pt idx="1">
                  <c:v>2.1450055E7</c:v>
                </c:pt>
                <c:pt idx="2">
                  <c:v>1.0618341E7</c:v>
                </c:pt>
                <c:pt idx="3">
                  <c:v>2.094059227E7</c:v>
                </c:pt>
                <c:pt idx="4">
                  <c:v>3.075814E7</c:v>
                </c:pt>
                <c:pt idx="5">
                  <c:v>3.5998914E7</c:v>
                </c:pt>
                <c:pt idx="6">
                  <c:v>3.0076732E7</c:v>
                </c:pt>
                <c:pt idx="7">
                  <c:v>-57427.0</c:v>
                </c:pt>
                <c:pt idx="8">
                  <c:v>9.374485E6</c:v>
                </c:pt>
                <c:pt idx="9">
                  <c:v>2.87926244500421E7</c:v>
                </c:pt>
                <c:pt idx="10">
                  <c:v>4.11794149754342E7</c:v>
                </c:pt>
                <c:pt idx="11">
                  <c:v>4.33182448002955E7</c:v>
                </c:pt>
                <c:pt idx="12">
                  <c:v>5.4804039E7</c:v>
                </c:pt>
                <c:pt idx="13">
                  <c:v>5.0891777126877E7</c:v>
                </c:pt>
                <c:pt idx="14">
                  <c:v>4.37448344811724E7</c:v>
                </c:pt>
                <c:pt idx="15">
                  <c:v>4.1738220246E7</c:v>
                </c:pt>
                <c:pt idx="16">
                  <c:v>3.55772525973029E7</c:v>
                </c:pt>
                <c:pt idx="17">
                  <c:v>4.8412227E7</c:v>
                </c:pt>
                <c:pt idx="18">
                  <c:v>6.92722499999999E7</c:v>
                </c:pt>
                <c:pt idx="19">
                  <c:v>4.129453E7</c:v>
                </c:pt>
                <c:pt idx="20">
                  <c:v>4.1549693E7</c:v>
                </c:pt>
                <c:pt idx="21">
                  <c:v>5.0114134E7</c:v>
                </c:pt>
                <c:pt idx="22">
                  <c:v>5.537611807E7</c:v>
                </c:pt>
                <c:pt idx="23">
                  <c:v>6.119061046735E7</c:v>
                </c:pt>
                <c:pt idx="24">
                  <c:v>6.76156245664217E7</c:v>
                </c:pt>
              </c:numCache>
            </c:numRef>
          </c:val>
        </c:ser>
        <c:dLbls>
          <c:showLegendKey val="0"/>
          <c:showVal val="0"/>
          <c:showCatName val="0"/>
          <c:showSerName val="0"/>
          <c:showPercent val="0"/>
          <c:showBubbleSize val="0"/>
        </c:dLbls>
        <c:gapWidth val="10"/>
        <c:overlap val="100"/>
        <c:axId val="-2135387304"/>
        <c:axId val="-2135384296"/>
      </c:barChart>
      <c:catAx>
        <c:axId val="-2135387304"/>
        <c:scaling>
          <c:orientation val="minMax"/>
        </c:scaling>
        <c:delete val="0"/>
        <c:axPos val="b"/>
        <c:majorTickMark val="out"/>
        <c:minorTickMark val="none"/>
        <c:tickLblPos val="nextTo"/>
        <c:txPr>
          <a:bodyPr rot="-5400000" vert="horz"/>
          <a:lstStyle/>
          <a:p>
            <a:pPr>
              <a:defRPr sz="1400"/>
            </a:pPr>
            <a:endParaRPr lang="en-US"/>
          </a:p>
        </c:txPr>
        <c:crossAx val="-2135384296"/>
        <c:crosses val="autoZero"/>
        <c:auto val="1"/>
        <c:lblAlgn val="ctr"/>
        <c:lblOffset val="100"/>
        <c:noMultiLvlLbl val="0"/>
      </c:catAx>
      <c:valAx>
        <c:axId val="-2135384296"/>
        <c:scaling>
          <c:orientation val="minMax"/>
          <c:max val="1.0E9"/>
        </c:scaling>
        <c:delete val="0"/>
        <c:axPos val="l"/>
        <c:majorGridlines/>
        <c:numFmt formatCode="&quot;$&quot;#,##0" sourceLinked="1"/>
        <c:majorTickMark val="out"/>
        <c:minorTickMark val="none"/>
        <c:tickLblPos val="nextTo"/>
        <c:crossAx val="-21353873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Charter Tuition Trends</a:t>
            </a:r>
            <a:r>
              <a:rPr lang="en-US" baseline="0"/>
              <a:t> and Projections with Question 2</a:t>
            </a:r>
            <a:br>
              <a:rPr lang="en-US" baseline="0"/>
            </a:br>
            <a:r>
              <a:rPr lang="en-US" baseline="0"/>
              <a:t>adding 12 additional charters in FY19 and FY20</a:t>
            </a:r>
            <a:endParaRPr lang="en-US"/>
          </a:p>
        </c:rich>
      </c:tx>
      <c:layout/>
      <c:overlay val="0"/>
    </c:title>
    <c:autoTitleDeleted val="0"/>
    <c:plotArea>
      <c:layout>
        <c:manualLayout>
          <c:layoutTarget val="inner"/>
          <c:xMode val="edge"/>
          <c:yMode val="edge"/>
          <c:x val="0.117732174654338"/>
          <c:y val="0.117902596498344"/>
          <c:w val="0.708876830877628"/>
          <c:h val="0.853818182939323"/>
        </c:manualLayout>
      </c:layout>
      <c:barChart>
        <c:barDir val="col"/>
        <c:grouping val="stacked"/>
        <c:varyColors val="0"/>
        <c:ser>
          <c:idx val="0"/>
          <c:order val="0"/>
          <c:tx>
            <c:strRef>
              <c:f>Sheet1!$B$20:$C$20</c:f>
              <c:strCache>
                <c:ptCount val="1"/>
                <c:pt idx="0">
                  <c:v>Net Cost to District</c:v>
                </c:pt>
              </c:strCache>
            </c:strRef>
          </c:tx>
          <c:invertIfNegative val="0"/>
          <c:cat>
            <c:strRef>
              <c:f>Sheet1!$D$16:$AB$16</c:f>
              <c:strCache>
                <c:ptCount val="25"/>
                <c:pt idx="0">
                  <c:v>FY96</c:v>
                </c:pt>
                <c:pt idx="1">
                  <c:v>FY97</c:v>
                </c:pt>
                <c:pt idx="2">
                  <c:v>FY98</c:v>
                </c:pt>
                <c:pt idx="3">
                  <c:v>FY99</c:v>
                </c:pt>
                <c:pt idx="4">
                  <c:v>FY00</c:v>
                </c:pt>
                <c:pt idx="5">
                  <c:v>FY01</c:v>
                </c:pt>
                <c:pt idx="6">
                  <c:v>FY02</c:v>
                </c:pt>
                <c:pt idx="7">
                  <c:v>FY03</c:v>
                </c:pt>
                <c:pt idx="8">
                  <c:v>FY04</c:v>
                </c:pt>
                <c:pt idx="9">
                  <c:v>FY05</c:v>
                </c:pt>
                <c:pt idx="10">
                  <c:v>FY06</c:v>
                </c:pt>
                <c:pt idx="11">
                  <c:v>FY07</c:v>
                </c:pt>
                <c:pt idx="12">
                  <c:v>FY08</c:v>
                </c:pt>
                <c:pt idx="13">
                  <c:v>FY09</c:v>
                </c:pt>
                <c:pt idx="14">
                  <c:v>FY10</c:v>
                </c:pt>
                <c:pt idx="15">
                  <c:v>FY11</c:v>
                </c:pt>
                <c:pt idx="16">
                  <c:v>FY12</c:v>
                </c:pt>
                <c:pt idx="17">
                  <c:v>FY13</c:v>
                </c:pt>
                <c:pt idx="18">
                  <c:v>FY14</c:v>
                </c:pt>
                <c:pt idx="19">
                  <c:v>FY15</c:v>
                </c:pt>
                <c:pt idx="20">
                  <c:v>FY16</c:v>
                </c:pt>
                <c:pt idx="21">
                  <c:v>FY17</c:v>
                </c:pt>
                <c:pt idx="22">
                  <c:v>FY18</c:v>
                </c:pt>
                <c:pt idx="23">
                  <c:v>FY19</c:v>
                </c:pt>
                <c:pt idx="24">
                  <c:v>FY20</c:v>
                </c:pt>
              </c:strCache>
            </c:strRef>
          </c:cat>
          <c:val>
            <c:numRef>
              <c:f>Sheet1!$D$20:$AB$20</c:f>
              <c:numCache>
                <c:formatCode>"$"#,##0</c:formatCode>
                <c:ptCount val="25"/>
                <c:pt idx="0">
                  <c:v>2.037879E6</c:v>
                </c:pt>
                <c:pt idx="1">
                  <c:v>1.3608525E7</c:v>
                </c:pt>
                <c:pt idx="2">
                  <c:v>3.304550773E7</c:v>
                </c:pt>
                <c:pt idx="3">
                  <c:v>4.185877173E7</c:v>
                </c:pt>
                <c:pt idx="4">
                  <c:v>5.0394327E7</c:v>
                </c:pt>
                <c:pt idx="5">
                  <c:v>6.0819659E7</c:v>
                </c:pt>
                <c:pt idx="6">
                  <c:v>8.1749901E7</c:v>
                </c:pt>
                <c:pt idx="7">
                  <c:v>1.221216102014E8</c:v>
                </c:pt>
                <c:pt idx="8">
                  <c:v>1.26652663E8</c:v>
                </c:pt>
                <c:pt idx="9">
                  <c:v>1.15795514205452E8</c:v>
                </c:pt>
                <c:pt idx="10">
                  <c:v>1.28683959028546E8</c:v>
                </c:pt>
                <c:pt idx="11">
                  <c:v>1.46578706717288E8</c:v>
                </c:pt>
                <c:pt idx="12">
                  <c:v>1.63531342E8</c:v>
                </c:pt>
                <c:pt idx="13">
                  <c:v>1.88512046873123E8</c:v>
                </c:pt>
                <c:pt idx="14">
                  <c:v>2.10488490928828E8</c:v>
                </c:pt>
                <c:pt idx="15">
                  <c:v>2.29951132773968E8</c:v>
                </c:pt>
                <c:pt idx="16">
                  <c:v>2.54884898705968E8</c:v>
                </c:pt>
                <c:pt idx="17">
                  <c:v>2.76940734994882E8</c:v>
                </c:pt>
                <c:pt idx="18">
                  <c:v>3.0183771640246E8</c:v>
                </c:pt>
                <c:pt idx="19">
                  <c:v>3.69716255667993E8</c:v>
                </c:pt>
                <c:pt idx="20">
                  <c:v>4.128118199168E8</c:v>
                </c:pt>
                <c:pt idx="21">
                  <c:v>4.51338729E8</c:v>
                </c:pt>
                <c:pt idx="22">
                  <c:v>4.98729295545E8</c:v>
                </c:pt>
                <c:pt idx="23">
                  <c:v>5.51095871577225E8</c:v>
                </c:pt>
                <c:pt idx="24">
                  <c:v>6.08960938092834E8</c:v>
                </c:pt>
              </c:numCache>
            </c:numRef>
          </c:val>
        </c:ser>
        <c:ser>
          <c:idx val="2"/>
          <c:order val="1"/>
          <c:tx>
            <c:strRef>
              <c:f>Sheet1!$B$19:$C$19</c:f>
              <c:strCache>
                <c:ptCount val="1"/>
                <c:pt idx="0">
                  <c:v>Reimbursement</c:v>
                </c:pt>
              </c:strCache>
            </c:strRef>
          </c:tx>
          <c:invertIfNegative val="0"/>
          <c:cat>
            <c:strRef>
              <c:f>Sheet1!$D$16:$AB$16</c:f>
              <c:strCache>
                <c:ptCount val="25"/>
                <c:pt idx="0">
                  <c:v>FY96</c:v>
                </c:pt>
                <c:pt idx="1">
                  <c:v>FY97</c:v>
                </c:pt>
                <c:pt idx="2">
                  <c:v>FY98</c:v>
                </c:pt>
                <c:pt idx="3">
                  <c:v>FY99</c:v>
                </c:pt>
                <c:pt idx="4">
                  <c:v>FY00</c:v>
                </c:pt>
                <c:pt idx="5">
                  <c:v>FY01</c:v>
                </c:pt>
                <c:pt idx="6">
                  <c:v>FY02</c:v>
                </c:pt>
                <c:pt idx="7">
                  <c:v>FY03</c:v>
                </c:pt>
                <c:pt idx="8">
                  <c:v>FY04</c:v>
                </c:pt>
                <c:pt idx="9">
                  <c:v>FY05</c:v>
                </c:pt>
                <c:pt idx="10">
                  <c:v>FY06</c:v>
                </c:pt>
                <c:pt idx="11">
                  <c:v>FY07</c:v>
                </c:pt>
                <c:pt idx="12">
                  <c:v>FY08</c:v>
                </c:pt>
                <c:pt idx="13">
                  <c:v>FY09</c:v>
                </c:pt>
                <c:pt idx="14">
                  <c:v>FY10</c:v>
                </c:pt>
                <c:pt idx="15">
                  <c:v>FY11</c:v>
                </c:pt>
                <c:pt idx="16">
                  <c:v>FY12</c:v>
                </c:pt>
                <c:pt idx="17">
                  <c:v>FY13</c:v>
                </c:pt>
                <c:pt idx="18">
                  <c:v>FY14</c:v>
                </c:pt>
                <c:pt idx="19">
                  <c:v>FY15</c:v>
                </c:pt>
                <c:pt idx="20">
                  <c:v>FY16</c:v>
                </c:pt>
                <c:pt idx="21">
                  <c:v>FY17</c:v>
                </c:pt>
                <c:pt idx="22">
                  <c:v>FY18</c:v>
                </c:pt>
                <c:pt idx="23">
                  <c:v>FY19</c:v>
                </c:pt>
                <c:pt idx="24">
                  <c:v>FY20</c:v>
                </c:pt>
              </c:strCache>
            </c:strRef>
          </c:cat>
          <c:val>
            <c:numRef>
              <c:f>Sheet1!$D$19:$AB$19</c:f>
              <c:numCache>
                <c:formatCode>"$"#,##0</c:formatCode>
                <c:ptCount val="25"/>
                <c:pt idx="0">
                  <c:v>1.3872821E7</c:v>
                </c:pt>
                <c:pt idx="1">
                  <c:v>2.1450055E7</c:v>
                </c:pt>
                <c:pt idx="2">
                  <c:v>1.0618341E7</c:v>
                </c:pt>
                <c:pt idx="3">
                  <c:v>2.094059227E7</c:v>
                </c:pt>
                <c:pt idx="4">
                  <c:v>3.075814E7</c:v>
                </c:pt>
                <c:pt idx="5">
                  <c:v>3.5998914E7</c:v>
                </c:pt>
                <c:pt idx="6">
                  <c:v>3.0076732E7</c:v>
                </c:pt>
                <c:pt idx="7">
                  <c:v>-57427.0</c:v>
                </c:pt>
                <c:pt idx="8">
                  <c:v>9.374485E6</c:v>
                </c:pt>
                <c:pt idx="9">
                  <c:v>2.87926244500421E7</c:v>
                </c:pt>
                <c:pt idx="10">
                  <c:v>4.11794149754342E7</c:v>
                </c:pt>
                <c:pt idx="11">
                  <c:v>4.33182448002955E7</c:v>
                </c:pt>
                <c:pt idx="12">
                  <c:v>5.4804039E7</c:v>
                </c:pt>
                <c:pt idx="13">
                  <c:v>5.0891777126877E7</c:v>
                </c:pt>
                <c:pt idx="14">
                  <c:v>4.37448344811724E7</c:v>
                </c:pt>
                <c:pt idx="15">
                  <c:v>4.1738220246E7</c:v>
                </c:pt>
                <c:pt idx="16">
                  <c:v>3.55772525973029E7</c:v>
                </c:pt>
                <c:pt idx="17">
                  <c:v>4.8412227E7</c:v>
                </c:pt>
                <c:pt idx="18">
                  <c:v>6.92722499999999E7</c:v>
                </c:pt>
                <c:pt idx="19">
                  <c:v>4.129453E7</c:v>
                </c:pt>
                <c:pt idx="20">
                  <c:v>4.1549693E7</c:v>
                </c:pt>
                <c:pt idx="21">
                  <c:v>5.0114134E7</c:v>
                </c:pt>
                <c:pt idx="22">
                  <c:v>5.537611807E7</c:v>
                </c:pt>
                <c:pt idx="23">
                  <c:v>6.119061046735E7</c:v>
                </c:pt>
                <c:pt idx="24">
                  <c:v>6.76156245664217E7</c:v>
                </c:pt>
              </c:numCache>
            </c:numRef>
          </c:val>
        </c:ser>
        <c:ser>
          <c:idx val="3"/>
          <c:order val="2"/>
          <c:tx>
            <c:strRef>
              <c:f>Sheet1!$B$17:$C$17</c:f>
              <c:strCache>
                <c:ptCount val="1"/>
                <c:pt idx="0">
                  <c:v>12 New Charters</c:v>
                </c:pt>
              </c:strCache>
            </c:strRef>
          </c:tx>
          <c:spPr>
            <a:solidFill>
              <a:srgbClr val="C0504D"/>
            </a:solidFill>
          </c:spPr>
          <c:invertIfNegative val="0"/>
          <c:cat>
            <c:strRef>
              <c:f>Sheet1!$D$16:$AB$16</c:f>
              <c:strCache>
                <c:ptCount val="25"/>
                <c:pt idx="0">
                  <c:v>FY96</c:v>
                </c:pt>
                <c:pt idx="1">
                  <c:v>FY97</c:v>
                </c:pt>
                <c:pt idx="2">
                  <c:v>FY98</c:v>
                </c:pt>
                <c:pt idx="3">
                  <c:v>FY99</c:v>
                </c:pt>
                <c:pt idx="4">
                  <c:v>FY00</c:v>
                </c:pt>
                <c:pt idx="5">
                  <c:v>FY01</c:v>
                </c:pt>
                <c:pt idx="6">
                  <c:v>FY02</c:v>
                </c:pt>
                <c:pt idx="7">
                  <c:v>FY03</c:v>
                </c:pt>
                <c:pt idx="8">
                  <c:v>FY04</c:v>
                </c:pt>
                <c:pt idx="9">
                  <c:v>FY05</c:v>
                </c:pt>
                <c:pt idx="10">
                  <c:v>FY06</c:v>
                </c:pt>
                <c:pt idx="11">
                  <c:v>FY07</c:v>
                </c:pt>
                <c:pt idx="12">
                  <c:v>FY08</c:v>
                </c:pt>
                <c:pt idx="13">
                  <c:v>FY09</c:v>
                </c:pt>
                <c:pt idx="14">
                  <c:v>FY10</c:v>
                </c:pt>
                <c:pt idx="15">
                  <c:v>FY11</c:v>
                </c:pt>
                <c:pt idx="16">
                  <c:v>FY12</c:v>
                </c:pt>
                <c:pt idx="17">
                  <c:v>FY13</c:v>
                </c:pt>
                <c:pt idx="18">
                  <c:v>FY14</c:v>
                </c:pt>
                <c:pt idx="19">
                  <c:v>FY15</c:v>
                </c:pt>
                <c:pt idx="20">
                  <c:v>FY16</c:v>
                </c:pt>
                <c:pt idx="21">
                  <c:v>FY17</c:v>
                </c:pt>
                <c:pt idx="22">
                  <c:v>FY18</c:v>
                </c:pt>
                <c:pt idx="23">
                  <c:v>FY19</c:v>
                </c:pt>
                <c:pt idx="24">
                  <c:v>FY20</c:v>
                </c:pt>
              </c:strCache>
            </c:strRef>
          </c:cat>
          <c:val>
            <c:numRef>
              <c:f>Sheet1!$D$17:$AB$17</c:f>
              <c:numCache>
                <c:formatCode>General</c:formatCode>
                <c:ptCount val="25"/>
                <c:pt idx="23" formatCode="_-&quot;$&quot;* #,##0_-;\-&quot;$&quot;* #,##0_-;_-&quot;$&quot;* &quot;-&quot;??_-;_-@_-">
                  <c:v>1.208506E8</c:v>
                </c:pt>
                <c:pt idx="24" formatCode="_-&quot;$&quot;* #,##0.00_-;\-&quot;$&quot;* #,##0.00_-;_-&quot;$&quot;* &quot;-&quot;??_-;_-@_-">
                  <c:v>2.44118212E8</c:v>
                </c:pt>
              </c:numCache>
            </c:numRef>
          </c:val>
        </c:ser>
        <c:dLbls>
          <c:showLegendKey val="0"/>
          <c:showVal val="0"/>
          <c:showCatName val="0"/>
          <c:showSerName val="0"/>
          <c:showPercent val="0"/>
          <c:showBubbleSize val="0"/>
        </c:dLbls>
        <c:gapWidth val="10"/>
        <c:overlap val="100"/>
        <c:axId val="-2137678984"/>
        <c:axId val="-2137675928"/>
      </c:barChart>
      <c:catAx>
        <c:axId val="-2137678984"/>
        <c:scaling>
          <c:orientation val="minMax"/>
        </c:scaling>
        <c:delete val="0"/>
        <c:axPos val="b"/>
        <c:majorTickMark val="out"/>
        <c:minorTickMark val="none"/>
        <c:tickLblPos val="nextTo"/>
        <c:txPr>
          <a:bodyPr rot="-5400000" vert="horz"/>
          <a:lstStyle/>
          <a:p>
            <a:pPr>
              <a:defRPr sz="1400"/>
            </a:pPr>
            <a:endParaRPr lang="en-US"/>
          </a:p>
        </c:txPr>
        <c:crossAx val="-2137675928"/>
        <c:crosses val="autoZero"/>
        <c:auto val="1"/>
        <c:lblAlgn val="ctr"/>
        <c:lblOffset val="100"/>
        <c:noMultiLvlLbl val="0"/>
      </c:catAx>
      <c:valAx>
        <c:axId val="-2137675928"/>
        <c:scaling>
          <c:orientation val="minMax"/>
        </c:scaling>
        <c:delete val="0"/>
        <c:axPos val="l"/>
        <c:majorGridlines/>
        <c:numFmt formatCode="&quot;$&quot;#,##0" sourceLinked="1"/>
        <c:majorTickMark val="out"/>
        <c:minorTickMark val="none"/>
        <c:tickLblPos val="nextTo"/>
        <c:crossAx val="-21376789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Lowell FY2017 </a:t>
            </a:r>
            <a:r>
              <a:rPr lang="en-US" dirty="0" smtClean="0"/>
              <a:t>Foundation Budget</a:t>
            </a:r>
            <a:r>
              <a:rPr lang="en-US" b="0" dirty="0"/>
              <a:t>: </a:t>
            </a:r>
            <a:r>
              <a:rPr lang="en-US" sz="1800" b="0" i="0" u="none" strike="noStrike" baseline="0" dirty="0">
                <a:effectLst/>
              </a:rPr>
              <a:t>$183,238,362</a:t>
            </a:r>
            <a:r>
              <a:rPr lang="en-US" sz="1800" b="0" i="0" u="none" strike="noStrike" baseline="0" dirty="0"/>
              <a:t> </a:t>
            </a:r>
            <a:endParaRPr lang="en-US" b="0" dirty="0"/>
          </a:p>
        </c:rich>
      </c:tx>
      <c:layout/>
      <c:overlay val="0"/>
    </c:title>
    <c:autoTitleDeleted val="0"/>
    <c:plotArea>
      <c:layout>
        <c:manualLayout>
          <c:layoutTarget val="inner"/>
          <c:xMode val="edge"/>
          <c:yMode val="edge"/>
          <c:x val="0.105751501377091"/>
          <c:y val="0.0993648657900006"/>
          <c:w val="0.624696252262838"/>
          <c:h val="0.846995573431806"/>
        </c:manualLayout>
      </c:layout>
      <c:barChart>
        <c:barDir val="col"/>
        <c:grouping val="stacked"/>
        <c:varyColors val="0"/>
        <c:ser>
          <c:idx val="0"/>
          <c:order val="0"/>
          <c:invertIfNegative val="0"/>
          <c:cat>
            <c:strRef>
              <c:f>Sheet2!$A$2:$A$15</c:f>
              <c:strCache>
                <c:ptCount val="14"/>
                <c:pt idx="0">
                  <c:v>Pre-School</c:v>
                </c:pt>
                <c:pt idx="1">
                  <c:v>K Half-Day</c:v>
                </c:pt>
                <c:pt idx="2">
                  <c:v>K Full-Day</c:v>
                </c:pt>
                <c:pt idx="3">
                  <c:v>Elementary</c:v>
                </c:pt>
                <c:pt idx="4">
                  <c:v>Middle</c:v>
                </c:pt>
                <c:pt idx="5">
                  <c:v>High School</c:v>
                </c:pt>
                <c:pt idx="6">
                  <c:v>ELL PK</c:v>
                </c:pt>
                <c:pt idx="7">
                  <c:v>ELL K Half</c:v>
                </c:pt>
                <c:pt idx="8">
                  <c:v>ELL KF - 12</c:v>
                </c:pt>
                <c:pt idx="9">
                  <c:v>Vocational</c:v>
                </c:pt>
                <c:pt idx="11">
                  <c:v>In District</c:v>
                </c:pt>
                <c:pt idx="12">
                  <c:v>Out of Dist</c:v>
                </c:pt>
                <c:pt idx="13">
                  <c:v>Disadvantaged</c:v>
                </c:pt>
              </c:strCache>
            </c:strRef>
          </c:cat>
          <c:val>
            <c:numRef>
              <c:f>Sheet2!$B$2:$B$15</c:f>
            </c:numRef>
          </c:val>
        </c:ser>
        <c:ser>
          <c:idx val="1"/>
          <c:order val="1"/>
          <c:invertIfNegative val="0"/>
          <c:cat>
            <c:strRef>
              <c:f>Sheet2!$A$2:$A$15</c:f>
              <c:strCache>
                <c:ptCount val="14"/>
                <c:pt idx="0">
                  <c:v>Pre-School</c:v>
                </c:pt>
                <c:pt idx="1">
                  <c:v>K Half-Day</c:v>
                </c:pt>
                <c:pt idx="2">
                  <c:v>K Full-Day</c:v>
                </c:pt>
                <c:pt idx="3">
                  <c:v>Elementary</c:v>
                </c:pt>
                <c:pt idx="4">
                  <c:v>Middle</c:v>
                </c:pt>
                <c:pt idx="5">
                  <c:v>High School</c:v>
                </c:pt>
                <c:pt idx="6">
                  <c:v>ELL PK</c:v>
                </c:pt>
                <c:pt idx="7">
                  <c:v>ELL K Half</c:v>
                </c:pt>
                <c:pt idx="8">
                  <c:v>ELL KF - 12</c:v>
                </c:pt>
                <c:pt idx="9">
                  <c:v>Vocational</c:v>
                </c:pt>
                <c:pt idx="11">
                  <c:v>In District</c:v>
                </c:pt>
                <c:pt idx="12">
                  <c:v>Out of Dist</c:v>
                </c:pt>
                <c:pt idx="13">
                  <c:v>Disadvantaged</c:v>
                </c:pt>
              </c:strCache>
            </c:strRef>
          </c:cat>
          <c:val>
            <c:numRef>
              <c:f>Sheet2!$C$2:$C$15</c:f>
            </c:numRef>
          </c:val>
        </c:ser>
        <c:ser>
          <c:idx val="2"/>
          <c:order val="2"/>
          <c:spPr>
            <a:solidFill>
              <a:schemeClr val="accent2">
                <a:lumMod val="75000"/>
              </a:schemeClr>
            </a:solidFill>
          </c:spPr>
          <c:invertIfNegative val="0"/>
          <c:cat>
            <c:strRef>
              <c:f>Sheet2!$A$2:$A$15</c:f>
              <c:strCache>
                <c:ptCount val="14"/>
                <c:pt idx="0">
                  <c:v>Pre-School</c:v>
                </c:pt>
                <c:pt idx="1">
                  <c:v>K Half-Day</c:v>
                </c:pt>
                <c:pt idx="2">
                  <c:v>K Full-Day</c:v>
                </c:pt>
                <c:pt idx="3">
                  <c:v>Elementary</c:v>
                </c:pt>
                <c:pt idx="4">
                  <c:v>Middle</c:v>
                </c:pt>
                <c:pt idx="5">
                  <c:v>High School</c:v>
                </c:pt>
                <c:pt idx="6">
                  <c:v>ELL PK</c:v>
                </c:pt>
                <c:pt idx="7">
                  <c:v>ELL K Half</c:v>
                </c:pt>
                <c:pt idx="8">
                  <c:v>ELL KF - 12</c:v>
                </c:pt>
                <c:pt idx="9">
                  <c:v>Vocational</c:v>
                </c:pt>
                <c:pt idx="11">
                  <c:v>In District</c:v>
                </c:pt>
                <c:pt idx="12">
                  <c:v>Out of Dist</c:v>
                </c:pt>
                <c:pt idx="13">
                  <c:v>Disadvantaged</c:v>
                </c:pt>
              </c:strCache>
            </c:strRef>
          </c:cat>
          <c:val>
            <c:numRef>
              <c:f>Sheet2!$D$2:$D$15</c:f>
              <c:numCache>
                <c:formatCode>General</c:formatCode>
                <c:ptCount val="14"/>
              </c:numCache>
            </c:numRef>
          </c:val>
        </c:ser>
        <c:ser>
          <c:idx val="3"/>
          <c:order val="3"/>
          <c:spPr>
            <a:solidFill>
              <a:schemeClr val="accent3">
                <a:lumMod val="75000"/>
              </a:schemeClr>
            </a:solidFill>
          </c:spPr>
          <c:invertIfNegative val="0"/>
          <c:cat>
            <c:strRef>
              <c:f>Sheet2!$A$2:$A$15</c:f>
              <c:strCache>
                <c:ptCount val="14"/>
                <c:pt idx="0">
                  <c:v>Pre-School</c:v>
                </c:pt>
                <c:pt idx="1">
                  <c:v>K Half-Day</c:v>
                </c:pt>
                <c:pt idx="2">
                  <c:v>K Full-Day</c:v>
                </c:pt>
                <c:pt idx="3">
                  <c:v>Elementary</c:v>
                </c:pt>
                <c:pt idx="4">
                  <c:v>Middle</c:v>
                </c:pt>
                <c:pt idx="5">
                  <c:v>High School</c:v>
                </c:pt>
                <c:pt idx="6">
                  <c:v>ELL PK</c:v>
                </c:pt>
                <c:pt idx="7">
                  <c:v>ELL K Half</c:v>
                </c:pt>
                <c:pt idx="8">
                  <c:v>ELL KF - 12</c:v>
                </c:pt>
                <c:pt idx="9">
                  <c:v>Vocational</c:v>
                </c:pt>
                <c:pt idx="11">
                  <c:v>In District</c:v>
                </c:pt>
                <c:pt idx="12">
                  <c:v>Out of Dist</c:v>
                </c:pt>
                <c:pt idx="13">
                  <c:v>Disadvantaged</c:v>
                </c:pt>
              </c:strCache>
            </c:strRef>
          </c:cat>
          <c:val>
            <c:numRef>
              <c:f>Sheet2!$E$2:$E$15</c:f>
              <c:numCache>
                <c:formatCode>General</c:formatCode>
                <c:ptCount val="14"/>
                <c:pt idx="0" formatCode="&quot;$&quot;#,##0;[Red]&quot;$&quot;#,##0">
                  <c:v>2.24786136E6</c:v>
                </c:pt>
                <c:pt idx="2" formatCode="&quot;$&quot;#,##0;[Red]&quot;$&quot;#,##0">
                  <c:v>6.9360886E6</c:v>
                </c:pt>
                <c:pt idx="3" formatCode="&quot;$&quot;#,##0;[Red]&quot;$&quot;#,##0">
                  <c:v>3.40486628E7</c:v>
                </c:pt>
                <c:pt idx="4" formatCode="&quot;$&quot;#,##0;[Red]&quot;$&quot;#,##0">
                  <c:v>1.778881848E7</c:v>
                </c:pt>
                <c:pt idx="5" formatCode="&quot;$&quot;#,##0;[Red]&quot;$&quot;#,##0">
                  <c:v>2.364972142E7</c:v>
                </c:pt>
                <c:pt idx="8" formatCode="&quot;$&quot;#,##0;[Red]&quot;$&quot;#,##0">
                  <c:v>3.710291193E7</c:v>
                </c:pt>
                <c:pt idx="9" formatCode="&quot;$&quot;#,##0;[Red]&quot;$&quot;#,##0">
                  <c:v>5.11031696E6</c:v>
                </c:pt>
                <c:pt idx="11" formatCode="&quot;$&quot;#,##0;[Red]&quot;$&quot;#,##0">
                  <c:v>1.458464436E7</c:v>
                </c:pt>
                <c:pt idx="12" formatCode="&quot;$&quot;#,##0;[Red]&quot;$&quot;#,##0">
                  <c:v>3.93408574E6</c:v>
                </c:pt>
                <c:pt idx="13" formatCode="&quot;$&quot;#,##0;[Red]&quot;$&quot;#,##0">
                  <c:v>3.783525E7</c:v>
                </c:pt>
              </c:numCache>
            </c:numRef>
          </c:val>
        </c:ser>
        <c:ser>
          <c:idx val="4"/>
          <c:order val="4"/>
          <c:spPr>
            <a:solidFill>
              <a:schemeClr val="accent2">
                <a:lumMod val="75000"/>
              </a:schemeClr>
            </a:solidFill>
          </c:spPr>
          <c:invertIfNegative val="0"/>
          <c:cat>
            <c:strRef>
              <c:f>Sheet2!$A$2:$A$15</c:f>
              <c:strCache>
                <c:ptCount val="14"/>
                <c:pt idx="0">
                  <c:v>Pre-School</c:v>
                </c:pt>
                <c:pt idx="1">
                  <c:v>K Half-Day</c:v>
                </c:pt>
                <c:pt idx="2">
                  <c:v>K Full-Day</c:v>
                </c:pt>
                <c:pt idx="3">
                  <c:v>Elementary</c:v>
                </c:pt>
                <c:pt idx="4">
                  <c:v>Middle</c:v>
                </c:pt>
                <c:pt idx="5">
                  <c:v>High School</c:v>
                </c:pt>
                <c:pt idx="6">
                  <c:v>ELL PK</c:v>
                </c:pt>
                <c:pt idx="7">
                  <c:v>ELL K Half</c:v>
                </c:pt>
                <c:pt idx="8">
                  <c:v>ELL KF - 12</c:v>
                </c:pt>
                <c:pt idx="9">
                  <c:v>Vocational</c:v>
                </c:pt>
                <c:pt idx="11">
                  <c:v>In District</c:v>
                </c:pt>
                <c:pt idx="12">
                  <c:v>Out of Dist</c:v>
                </c:pt>
                <c:pt idx="13">
                  <c:v>Disadvantaged</c:v>
                </c:pt>
              </c:strCache>
            </c:strRef>
          </c:cat>
          <c:val>
            <c:numRef>
              <c:f>Sheet2!$F$2:$F$15</c:f>
              <c:numCache>
                <c:formatCode>General</c:formatCode>
                <c:ptCount val="14"/>
              </c:numCache>
            </c:numRef>
          </c:val>
        </c:ser>
        <c:dLbls>
          <c:showLegendKey val="0"/>
          <c:showVal val="0"/>
          <c:showCatName val="0"/>
          <c:showSerName val="0"/>
          <c:showPercent val="0"/>
          <c:showBubbleSize val="0"/>
        </c:dLbls>
        <c:gapWidth val="10"/>
        <c:overlap val="100"/>
        <c:axId val="-2136905064"/>
        <c:axId val="-2136907944"/>
      </c:barChart>
      <c:catAx>
        <c:axId val="-2136905064"/>
        <c:scaling>
          <c:orientation val="minMax"/>
        </c:scaling>
        <c:delete val="0"/>
        <c:axPos val="b"/>
        <c:majorTickMark val="out"/>
        <c:minorTickMark val="none"/>
        <c:tickLblPos val="nextTo"/>
        <c:crossAx val="-2136907944"/>
        <c:crosses val="autoZero"/>
        <c:auto val="1"/>
        <c:lblAlgn val="ctr"/>
        <c:lblOffset val="100"/>
        <c:noMultiLvlLbl val="0"/>
      </c:catAx>
      <c:valAx>
        <c:axId val="-2136907944"/>
        <c:scaling>
          <c:orientation val="minMax"/>
          <c:min val="-5.0E6"/>
        </c:scaling>
        <c:delete val="0"/>
        <c:axPos val="l"/>
        <c:majorGridlines/>
        <c:numFmt formatCode="_-&quot;$&quot;* #,##0_-;\-&quot;$&quot;* #,##0_-;_-&quot;$&quot;* &quot;-&quot;??_-;_-@_-" sourceLinked="1"/>
        <c:majorTickMark val="out"/>
        <c:minorTickMark val="none"/>
        <c:tickLblPos val="nextTo"/>
        <c:crossAx val="-213690506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Lowell FY2017 Foundation Budget: </a:t>
            </a:r>
            <a:r>
              <a:rPr lang="en-US" sz="1800" b="0" i="0" u="none" strike="noStrike" baseline="0">
                <a:effectLst/>
              </a:rPr>
              <a:t>$183,238,362</a:t>
            </a:r>
            <a:r>
              <a:rPr lang="en-US" sz="1800" b="1" i="0" u="none" strike="noStrike" baseline="0"/>
              <a:t> </a:t>
            </a:r>
            <a:endParaRPr lang="en-US"/>
          </a:p>
        </c:rich>
      </c:tx>
      <c:layout/>
      <c:overlay val="0"/>
    </c:title>
    <c:autoTitleDeleted val="0"/>
    <c:plotArea>
      <c:layout>
        <c:manualLayout>
          <c:layoutTarget val="inner"/>
          <c:xMode val="edge"/>
          <c:yMode val="edge"/>
          <c:x val="0.105751501377091"/>
          <c:y val="0.0993648657900006"/>
          <c:w val="0.624696252262838"/>
          <c:h val="0.846995573431806"/>
        </c:manualLayout>
      </c:layout>
      <c:barChart>
        <c:barDir val="col"/>
        <c:grouping val="stacked"/>
        <c:varyColors val="0"/>
        <c:ser>
          <c:idx val="0"/>
          <c:order val="0"/>
          <c:invertIfNegative val="0"/>
          <c:cat>
            <c:strRef>
              <c:f>Sheet2!$A$22:$A$35</c:f>
              <c:strCache>
                <c:ptCount val="14"/>
                <c:pt idx="0">
                  <c:v>Pre-School</c:v>
                </c:pt>
                <c:pt idx="1">
                  <c:v>K Half-Day</c:v>
                </c:pt>
                <c:pt idx="2">
                  <c:v>K Full-Day</c:v>
                </c:pt>
                <c:pt idx="3">
                  <c:v>Elementary</c:v>
                </c:pt>
                <c:pt idx="4">
                  <c:v>Middle</c:v>
                </c:pt>
                <c:pt idx="5">
                  <c:v>High School</c:v>
                </c:pt>
                <c:pt idx="6">
                  <c:v>ELL PK</c:v>
                </c:pt>
                <c:pt idx="7">
                  <c:v>ELL K Half</c:v>
                </c:pt>
                <c:pt idx="8">
                  <c:v>ELL KF - 12</c:v>
                </c:pt>
                <c:pt idx="9">
                  <c:v>Vocational</c:v>
                </c:pt>
                <c:pt idx="11">
                  <c:v>In District</c:v>
                </c:pt>
                <c:pt idx="12">
                  <c:v>Out of Dist</c:v>
                </c:pt>
                <c:pt idx="13">
                  <c:v>Disadvantaged</c:v>
                </c:pt>
              </c:strCache>
            </c:strRef>
          </c:cat>
          <c:val>
            <c:numRef>
              <c:f>Sheet2!$B$22:$B$35</c:f>
            </c:numRef>
          </c:val>
        </c:ser>
        <c:ser>
          <c:idx val="1"/>
          <c:order val="1"/>
          <c:invertIfNegative val="0"/>
          <c:cat>
            <c:strRef>
              <c:f>Sheet2!$A$22:$A$35</c:f>
              <c:strCache>
                <c:ptCount val="14"/>
                <c:pt idx="0">
                  <c:v>Pre-School</c:v>
                </c:pt>
                <c:pt idx="1">
                  <c:v>K Half-Day</c:v>
                </c:pt>
                <c:pt idx="2">
                  <c:v>K Full-Day</c:v>
                </c:pt>
                <c:pt idx="3">
                  <c:v>Elementary</c:v>
                </c:pt>
                <c:pt idx="4">
                  <c:v>Middle</c:v>
                </c:pt>
                <c:pt idx="5">
                  <c:v>High School</c:v>
                </c:pt>
                <c:pt idx="6">
                  <c:v>ELL PK</c:v>
                </c:pt>
                <c:pt idx="7">
                  <c:v>ELL K Half</c:v>
                </c:pt>
                <c:pt idx="8">
                  <c:v>ELL KF - 12</c:v>
                </c:pt>
                <c:pt idx="9">
                  <c:v>Vocational</c:v>
                </c:pt>
                <c:pt idx="11">
                  <c:v>In District</c:v>
                </c:pt>
                <c:pt idx="12">
                  <c:v>Out of Dist</c:v>
                </c:pt>
                <c:pt idx="13">
                  <c:v>Disadvantaged</c:v>
                </c:pt>
              </c:strCache>
            </c:strRef>
          </c:cat>
          <c:val>
            <c:numRef>
              <c:f>Sheet2!$C$22:$C$35</c:f>
            </c:numRef>
          </c:val>
        </c:ser>
        <c:ser>
          <c:idx val="2"/>
          <c:order val="2"/>
          <c:spPr>
            <a:solidFill>
              <a:schemeClr val="accent2">
                <a:lumMod val="75000"/>
              </a:schemeClr>
            </a:solidFill>
          </c:spPr>
          <c:invertIfNegative val="0"/>
          <c:cat>
            <c:strRef>
              <c:f>Sheet2!$A$22:$A$35</c:f>
              <c:strCache>
                <c:ptCount val="14"/>
                <c:pt idx="0">
                  <c:v>Pre-School</c:v>
                </c:pt>
                <c:pt idx="1">
                  <c:v>K Half-Day</c:v>
                </c:pt>
                <c:pt idx="2">
                  <c:v>K Full-Day</c:v>
                </c:pt>
                <c:pt idx="3">
                  <c:v>Elementary</c:v>
                </c:pt>
                <c:pt idx="4">
                  <c:v>Middle</c:v>
                </c:pt>
                <c:pt idx="5">
                  <c:v>High School</c:v>
                </c:pt>
                <c:pt idx="6">
                  <c:v>ELL PK</c:v>
                </c:pt>
                <c:pt idx="7">
                  <c:v>ELL K Half</c:v>
                </c:pt>
                <c:pt idx="8">
                  <c:v>ELL KF - 12</c:v>
                </c:pt>
                <c:pt idx="9">
                  <c:v>Vocational</c:v>
                </c:pt>
                <c:pt idx="11">
                  <c:v>In District</c:v>
                </c:pt>
                <c:pt idx="12">
                  <c:v>Out of Dist</c:v>
                </c:pt>
                <c:pt idx="13">
                  <c:v>Disadvantaged</c:v>
                </c:pt>
              </c:strCache>
            </c:strRef>
          </c:cat>
          <c:val>
            <c:numRef>
              <c:f>Sheet2!$D$22:$D$35</c:f>
              <c:numCache>
                <c:formatCode>_-"$"* #,##0_-;\-"$"* #,##0_-;_-"$"* "-"??_-;_-@_-</c:formatCode>
                <c:ptCount val="14"/>
                <c:pt idx="0">
                  <c:v>-150621.8388172387</c:v>
                </c:pt>
                <c:pt idx="1">
                  <c:v>0.0</c:v>
                </c:pt>
                <c:pt idx="2">
                  <c:v>-464762.0551549693</c:v>
                </c:pt>
                <c:pt idx="3">
                  <c:v>-2.26784416442111E6</c:v>
                </c:pt>
                <c:pt idx="4">
                  <c:v>-1.2497475996209E6</c:v>
                </c:pt>
                <c:pt idx="5">
                  <c:v>-1.33248011205686E6</c:v>
                </c:pt>
                <c:pt idx="6">
                  <c:v>0.0</c:v>
                </c:pt>
                <c:pt idx="7">
                  <c:v>0.0</c:v>
                </c:pt>
                <c:pt idx="8">
                  <c:v>-1.94518736592085E6</c:v>
                </c:pt>
                <c:pt idx="9">
                  <c:v>-188824.7930891393</c:v>
                </c:pt>
              </c:numCache>
            </c:numRef>
          </c:val>
        </c:ser>
        <c:ser>
          <c:idx val="3"/>
          <c:order val="3"/>
          <c:spPr>
            <a:solidFill>
              <a:schemeClr val="accent3">
                <a:lumMod val="75000"/>
              </a:schemeClr>
            </a:solidFill>
          </c:spPr>
          <c:invertIfNegative val="0"/>
          <c:cat>
            <c:strRef>
              <c:f>Sheet2!$A$22:$A$35</c:f>
              <c:strCache>
                <c:ptCount val="14"/>
                <c:pt idx="0">
                  <c:v>Pre-School</c:v>
                </c:pt>
                <c:pt idx="1">
                  <c:v>K Half-Day</c:v>
                </c:pt>
                <c:pt idx="2">
                  <c:v>K Full-Day</c:v>
                </c:pt>
                <c:pt idx="3">
                  <c:v>Elementary</c:v>
                </c:pt>
                <c:pt idx="4">
                  <c:v>Middle</c:v>
                </c:pt>
                <c:pt idx="5">
                  <c:v>High School</c:v>
                </c:pt>
                <c:pt idx="6">
                  <c:v>ELL PK</c:v>
                </c:pt>
                <c:pt idx="7">
                  <c:v>ELL K Half</c:v>
                </c:pt>
                <c:pt idx="8">
                  <c:v>ELL KF - 12</c:v>
                </c:pt>
                <c:pt idx="9">
                  <c:v>Vocational</c:v>
                </c:pt>
                <c:pt idx="11">
                  <c:v>In District</c:v>
                </c:pt>
                <c:pt idx="12">
                  <c:v>Out of Dist</c:v>
                </c:pt>
                <c:pt idx="13">
                  <c:v>Disadvantaged</c:v>
                </c:pt>
              </c:strCache>
            </c:strRef>
          </c:cat>
          <c:val>
            <c:numRef>
              <c:f>Sheet2!$E$22:$E$35</c:f>
              <c:numCache>
                <c:formatCode>"$"#,##0;[Red]"$"#,##0</c:formatCode>
                <c:ptCount val="14"/>
                <c:pt idx="0">
                  <c:v>2.09723952118276E6</c:v>
                </c:pt>
                <c:pt idx="1">
                  <c:v>0.0</c:v>
                </c:pt>
                <c:pt idx="2">
                  <c:v>6.47132654484503E6</c:v>
                </c:pt>
                <c:pt idx="3">
                  <c:v>3.1780818635579E7</c:v>
                </c:pt>
                <c:pt idx="4">
                  <c:v>1.65390708803791E7</c:v>
                </c:pt>
                <c:pt idx="5">
                  <c:v>2.23172413079431E7</c:v>
                </c:pt>
                <c:pt idx="6">
                  <c:v>0.0</c:v>
                </c:pt>
                <c:pt idx="7">
                  <c:v>0.0</c:v>
                </c:pt>
                <c:pt idx="8">
                  <c:v>3.51577245640792E7</c:v>
                </c:pt>
                <c:pt idx="9">
                  <c:v>4.92149216691086E6</c:v>
                </c:pt>
                <c:pt idx="11">
                  <c:v>1.458464436E7</c:v>
                </c:pt>
                <c:pt idx="12">
                  <c:v>3.93408574E6</c:v>
                </c:pt>
                <c:pt idx="13">
                  <c:v>3.783525E7</c:v>
                </c:pt>
              </c:numCache>
            </c:numRef>
          </c:val>
        </c:ser>
        <c:ser>
          <c:idx val="4"/>
          <c:order val="4"/>
          <c:spPr>
            <a:solidFill>
              <a:schemeClr val="accent2">
                <a:lumMod val="75000"/>
              </a:schemeClr>
            </a:solidFill>
          </c:spPr>
          <c:invertIfNegative val="0"/>
          <c:cat>
            <c:strRef>
              <c:f>Sheet2!$A$22:$A$35</c:f>
              <c:strCache>
                <c:ptCount val="14"/>
                <c:pt idx="0">
                  <c:v>Pre-School</c:v>
                </c:pt>
                <c:pt idx="1">
                  <c:v>K Half-Day</c:v>
                </c:pt>
                <c:pt idx="2">
                  <c:v>K Full-Day</c:v>
                </c:pt>
                <c:pt idx="3">
                  <c:v>Elementary</c:v>
                </c:pt>
                <c:pt idx="4">
                  <c:v>Middle</c:v>
                </c:pt>
                <c:pt idx="5">
                  <c:v>High School</c:v>
                </c:pt>
                <c:pt idx="6">
                  <c:v>ELL PK</c:v>
                </c:pt>
                <c:pt idx="7">
                  <c:v>ELL K Half</c:v>
                </c:pt>
                <c:pt idx="8">
                  <c:v>ELL KF - 12</c:v>
                </c:pt>
                <c:pt idx="9">
                  <c:v>Vocational</c:v>
                </c:pt>
                <c:pt idx="11">
                  <c:v>In District</c:v>
                </c:pt>
                <c:pt idx="12">
                  <c:v>Out of Dist</c:v>
                </c:pt>
                <c:pt idx="13">
                  <c:v>Disadvantaged</c:v>
                </c:pt>
              </c:strCache>
            </c:strRef>
          </c:cat>
          <c:val>
            <c:numRef>
              <c:f>Sheet2!$F$22:$F$35</c:f>
              <c:numCache>
                <c:formatCode>General</c:formatCode>
                <c:ptCount val="14"/>
                <c:pt idx="12" formatCode="_-&quot;$&quot;* #,##0.00_-;\-&quot;$&quot;* #,##0.00_-;_-&quot;$&quot;* &quot;-&quot;??_-;_-@_-">
                  <c:v>7.59971126E6</c:v>
                </c:pt>
              </c:numCache>
            </c:numRef>
          </c:val>
        </c:ser>
        <c:dLbls>
          <c:showLegendKey val="0"/>
          <c:showVal val="0"/>
          <c:showCatName val="0"/>
          <c:showSerName val="0"/>
          <c:showPercent val="0"/>
          <c:showBubbleSize val="0"/>
        </c:dLbls>
        <c:gapWidth val="10"/>
        <c:overlap val="100"/>
        <c:axId val="-2137595240"/>
        <c:axId val="-2137592392"/>
      </c:barChart>
      <c:catAx>
        <c:axId val="-2137595240"/>
        <c:scaling>
          <c:orientation val="minMax"/>
        </c:scaling>
        <c:delete val="0"/>
        <c:axPos val="b"/>
        <c:majorTickMark val="out"/>
        <c:minorTickMark val="none"/>
        <c:tickLblPos val="nextTo"/>
        <c:crossAx val="-2137592392"/>
        <c:crosses val="autoZero"/>
        <c:auto val="1"/>
        <c:lblAlgn val="ctr"/>
        <c:lblOffset val="100"/>
        <c:noMultiLvlLbl val="0"/>
      </c:catAx>
      <c:valAx>
        <c:axId val="-2137592392"/>
        <c:scaling>
          <c:orientation val="minMax"/>
          <c:max val="4.0E7"/>
        </c:scaling>
        <c:delete val="0"/>
        <c:axPos val="l"/>
        <c:majorGridlines/>
        <c:numFmt formatCode="_-&quot;$&quot;* #,##0_-;\-&quot;$&quot;* #,##0_-;_-&quot;$&quot;* &quot;-&quot;??_-;_-@_-" sourceLinked="1"/>
        <c:majorTickMark val="out"/>
        <c:minorTickMark val="none"/>
        <c:tickLblPos val="nextTo"/>
        <c:crossAx val="-213759524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Lowell FY2017 Foundation Budget: </a:t>
            </a:r>
            <a:r>
              <a:rPr lang="en-US" sz="1800" b="0" i="0" u="none" strike="noStrike" baseline="0">
                <a:effectLst/>
              </a:rPr>
              <a:t>$183,238,362</a:t>
            </a:r>
            <a:r>
              <a:rPr lang="en-US" sz="1800" b="1" i="0" u="none" strike="noStrike" baseline="0"/>
              <a:t> </a:t>
            </a:r>
            <a:endParaRPr lang="en-US"/>
          </a:p>
        </c:rich>
      </c:tx>
      <c:layout/>
      <c:overlay val="0"/>
    </c:title>
    <c:autoTitleDeleted val="0"/>
    <c:plotArea>
      <c:layout>
        <c:manualLayout>
          <c:layoutTarget val="inner"/>
          <c:xMode val="edge"/>
          <c:yMode val="edge"/>
          <c:x val="0.105751501377091"/>
          <c:y val="0.0993648657900006"/>
          <c:w val="0.624696252262838"/>
          <c:h val="0.846995573431806"/>
        </c:manualLayout>
      </c:layout>
      <c:barChart>
        <c:barDir val="col"/>
        <c:grouping val="stacked"/>
        <c:varyColors val="0"/>
        <c:ser>
          <c:idx val="0"/>
          <c:order val="0"/>
          <c:invertIfNegative val="0"/>
          <c:cat>
            <c:strRef>
              <c:f>Sheet2!$A$42:$A$55</c:f>
              <c:strCache>
                <c:ptCount val="14"/>
                <c:pt idx="0">
                  <c:v>Pre-School</c:v>
                </c:pt>
                <c:pt idx="1">
                  <c:v>K Half-Day</c:v>
                </c:pt>
                <c:pt idx="2">
                  <c:v>K Full-Day</c:v>
                </c:pt>
                <c:pt idx="3">
                  <c:v>Elementary</c:v>
                </c:pt>
                <c:pt idx="4">
                  <c:v>Middle</c:v>
                </c:pt>
                <c:pt idx="5">
                  <c:v>High School</c:v>
                </c:pt>
                <c:pt idx="6">
                  <c:v>ELL PK</c:v>
                </c:pt>
                <c:pt idx="7">
                  <c:v>ELL K Half</c:v>
                </c:pt>
                <c:pt idx="8">
                  <c:v>ELL KF - 12</c:v>
                </c:pt>
                <c:pt idx="9">
                  <c:v>Vocational</c:v>
                </c:pt>
                <c:pt idx="11">
                  <c:v>In District</c:v>
                </c:pt>
                <c:pt idx="12">
                  <c:v>Out of Dist</c:v>
                </c:pt>
                <c:pt idx="13">
                  <c:v>Disadvantaged</c:v>
                </c:pt>
              </c:strCache>
            </c:strRef>
          </c:cat>
          <c:val>
            <c:numRef>
              <c:f>Sheet2!$B$42:$B$55</c:f>
            </c:numRef>
          </c:val>
        </c:ser>
        <c:ser>
          <c:idx val="1"/>
          <c:order val="1"/>
          <c:invertIfNegative val="0"/>
          <c:cat>
            <c:strRef>
              <c:f>Sheet2!$A$42:$A$55</c:f>
              <c:strCache>
                <c:ptCount val="14"/>
                <c:pt idx="0">
                  <c:v>Pre-School</c:v>
                </c:pt>
                <c:pt idx="1">
                  <c:v>K Half-Day</c:v>
                </c:pt>
                <c:pt idx="2">
                  <c:v>K Full-Day</c:v>
                </c:pt>
                <c:pt idx="3">
                  <c:v>Elementary</c:v>
                </c:pt>
                <c:pt idx="4">
                  <c:v>Middle</c:v>
                </c:pt>
                <c:pt idx="5">
                  <c:v>High School</c:v>
                </c:pt>
                <c:pt idx="6">
                  <c:v>ELL PK</c:v>
                </c:pt>
                <c:pt idx="7">
                  <c:v>ELL K Half</c:v>
                </c:pt>
                <c:pt idx="8">
                  <c:v>ELL KF - 12</c:v>
                </c:pt>
                <c:pt idx="9">
                  <c:v>Vocational</c:v>
                </c:pt>
                <c:pt idx="11">
                  <c:v>In District</c:v>
                </c:pt>
                <c:pt idx="12">
                  <c:v>Out of Dist</c:v>
                </c:pt>
                <c:pt idx="13">
                  <c:v>Disadvantaged</c:v>
                </c:pt>
              </c:strCache>
            </c:strRef>
          </c:cat>
          <c:val>
            <c:numRef>
              <c:f>Sheet2!$C$42:$C$55</c:f>
            </c:numRef>
          </c:val>
        </c:ser>
        <c:ser>
          <c:idx val="2"/>
          <c:order val="2"/>
          <c:spPr>
            <a:solidFill>
              <a:schemeClr val="accent2">
                <a:lumMod val="75000"/>
              </a:schemeClr>
            </a:solidFill>
          </c:spPr>
          <c:invertIfNegative val="0"/>
          <c:cat>
            <c:strRef>
              <c:f>Sheet2!$A$42:$A$55</c:f>
              <c:strCache>
                <c:ptCount val="14"/>
                <c:pt idx="0">
                  <c:v>Pre-School</c:v>
                </c:pt>
                <c:pt idx="1">
                  <c:v>K Half-Day</c:v>
                </c:pt>
                <c:pt idx="2">
                  <c:v>K Full-Day</c:v>
                </c:pt>
                <c:pt idx="3">
                  <c:v>Elementary</c:v>
                </c:pt>
                <c:pt idx="4">
                  <c:v>Middle</c:v>
                </c:pt>
                <c:pt idx="5">
                  <c:v>High School</c:v>
                </c:pt>
                <c:pt idx="6">
                  <c:v>ELL PK</c:v>
                </c:pt>
                <c:pt idx="7">
                  <c:v>ELL K Half</c:v>
                </c:pt>
                <c:pt idx="8">
                  <c:v>ELL KF - 12</c:v>
                </c:pt>
                <c:pt idx="9">
                  <c:v>Vocational</c:v>
                </c:pt>
                <c:pt idx="11">
                  <c:v>In District</c:v>
                </c:pt>
                <c:pt idx="12">
                  <c:v>Out of Dist</c:v>
                </c:pt>
                <c:pt idx="13">
                  <c:v>Disadvantaged</c:v>
                </c:pt>
              </c:strCache>
            </c:strRef>
          </c:cat>
          <c:val>
            <c:numRef>
              <c:f>Sheet2!$D$42:$D$55</c:f>
              <c:numCache>
                <c:formatCode>_-"$"* #,##0_-;\-"$"* #,##0_-;_-"$"* "-"??_-;_-@_-</c:formatCode>
                <c:ptCount val="14"/>
                <c:pt idx="0">
                  <c:v>-257047.2001184682</c:v>
                </c:pt>
                <c:pt idx="1">
                  <c:v>0.0</c:v>
                </c:pt>
                <c:pt idx="2">
                  <c:v>-793150.4882492316</c:v>
                </c:pt>
                <c:pt idx="3">
                  <c:v>-3.87024217302766E6</c:v>
                </c:pt>
                <c:pt idx="4">
                  <c:v>-2.13278581552254E6</c:v>
                </c:pt>
                <c:pt idx="5">
                  <c:v>-2.27397490767162E6</c:v>
                </c:pt>
                <c:pt idx="6">
                  <c:v>0.0</c:v>
                </c:pt>
                <c:pt idx="7">
                  <c:v>0.0</c:v>
                </c:pt>
                <c:pt idx="8">
                  <c:v>-3.31960471364626E6</c:v>
                </c:pt>
                <c:pt idx="9">
                  <c:v>-322243.3397284836</c:v>
                </c:pt>
              </c:numCache>
            </c:numRef>
          </c:val>
        </c:ser>
        <c:ser>
          <c:idx val="3"/>
          <c:order val="3"/>
          <c:spPr>
            <a:solidFill>
              <a:schemeClr val="accent3">
                <a:lumMod val="75000"/>
              </a:schemeClr>
            </a:solidFill>
          </c:spPr>
          <c:invertIfNegative val="0"/>
          <c:cat>
            <c:strRef>
              <c:f>Sheet2!$A$42:$A$55</c:f>
              <c:strCache>
                <c:ptCount val="14"/>
                <c:pt idx="0">
                  <c:v>Pre-School</c:v>
                </c:pt>
                <c:pt idx="1">
                  <c:v>K Half-Day</c:v>
                </c:pt>
                <c:pt idx="2">
                  <c:v>K Full-Day</c:v>
                </c:pt>
                <c:pt idx="3">
                  <c:v>Elementary</c:v>
                </c:pt>
                <c:pt idx="4">
                  <c:v>Middle</c:v>
                </c:pt>
                <c:pt idx="5">
                  <c:v>High School</c:v>
                </c:pt>
                <c:pt idx="6">
                  <c:v>ELL PK</c:v>
                </c:pt>
                <c:pt idx="7">
                  <c:v>ELL K Half</c:v>
                </c:pt>
                <c:pt idx="8">
                  <c:v>ELL KF - 12</c:v>
                </c:pt>
                <c:pt idx="9">
                  <c:v>Vocational</c:v>
                </c:pt>
                <c:pt idx="11">
                  <c:v>In District</c:v>
                </c:pt>
                <c:pt idx="12">
                  <c:v>Out of Dist</c:v>
                </c:pt>
                <c:pt idx="13">
                  <c:v>Disadvantaged</c:v>
                </c:pt>
              </c:strCache>
            </c:strRef>
          </c:cat>
          <c:val>
            <c:numRef>
              <c:f>Sheet2!$E$42:$E$55</c:f>
              <c:numCache>
                <c:formatCode>"$"#,##0;[Red]"$"#,##0</c:formatCode>
                <c:ptCount val="14"/>
                <c:pt idx="0">
                  <c:v>1.99081415988153E6</c:v>
                </c:pt>
                <c:pt idx="1">
                  <c:v>0.0</c:v>
                </c:pt>
                <c:pt idx="2">
                  <c:v>6.14293811175077E6</c:v>
                </c:pt>
                <c:pt idx="3">
                  <c:v>3.01784206269723E7</c:v>
                </c:pt>
                <c:pt idx="4">
                  <c:v>1.56560326644775E7</c:v>
                </c:pt>
                <c:pt idx="5">
                  <c:v>2.13757465123284E7</c:v>
                </c:pt>
                <c:pt idx="6">
                  <c:v>0.0</c:v>
                </c:pt>
                <c:pt idx="7">
                  <c:v>0.0</c:v>
                </c:pt>
                <c:pt idx="8">
                  <c:v>3.37833072163537E7</c:v>
                </c:pt>
                <c:pt idx="9">
                  <c:v>4.78807362027152E6</c:v>
                </c:pt>
                <c:pt idx="11">
                  <c:v>1.458464436E7</c:v>
                </c:pt>
                <c:pt idx="12">
                  <c:v>3.93408574E6</c:v>
                </c:pt>
                <c:pt idx="13">
                  <c:v>3.783525E7</c:v>
                </c:pt>
              </c:numCache>
            </c:numRef>
          </c:val>
        </c:ser>
        <c:ser>
          <c:idx val="4"/>
          <c:order val="4"/>
          <c:spPr>
            <a:solidFill>
              <a:schemeClr val="accent2">
                <a:lumMod val="75000"/>
              </a:schemeClr>
            </a:solidFill>
          </c:spPr>
          <c:invertIfNegative val="0"/>
          <c:cat>
            <c:strRef>
              <c:f>Sheet2!$A$42:$A$55</c:f>
              <c:strCache>
                <c:ptCount val="14"/>
                <c:pt idx="0">
                  <c:v>Pre-School</c:v>
                </c:pt>
                <c:pt idx="1">
                  <c:v>K Half-Day</c:v>
                </c:pt>
                <c:pt idx="2">
                  <c:v>K Full-Day</c:v>
                </c:pt>
                <c:pt idx="3">
                  <c:v>Elementary</c:v>
                </c:pt>
                <c:pt idx="4">
                  <c:v>Middle</c:v>
                </c:pt>
                <c:pt idx="5">
                  <c:v>High School</c:v>
                </c:pt>
                <c:pt idx="6">
                  <c:v>ELL PK</c:v>
                </c:pt>
                <c:pt idx="7">
                  <c:v>ELL K Half</c:v>
                </c:pt>
                <c:pt idx="8">
                  <c:v>ELL KF - 12</c:v>
                </c:pt>
                <c:pt idx="9">
                  <c:v>Vocational</c:v>
                </c:pt>
                <c:pt idx="11">
                  <c:v>In District</c:v>
                </c:pt>
                <c:pt idx="12">
                  <c:v>Out of Dist</c:v>
                </c:pt>
                <c:pt idx="13">
                  <c:v>Disadvantaged</c:v>
                </c:pt>
              </c:strCache>
            </c:strRef>
          </c:cat>
          <c:val>
            <c:numRef>
              <c:f>Sheet2!$F$42:$F$55</c:f>
              <c:numCache>
                <c:formatCode>General</c:formatCode>
                <c:ptCount val="14"/>
                <c:pt idx="11" formatCode="_-&quot;$&quot;* #,##0_-;\-&quot;$&quot;* #,##0_-;_-&quot;$&quot;* &quot;-&quot;??_-;_-@_-">
                  <c:v>5.36975264E6</c:v>
                </c:pt>
                <c:pt idx="12" formatCode="_-&quot;$&quot;* #,##0.00_-;\-&quot;$&quot;* #,##0.00_-;_-&quot;$&quot;* &quot;-&quot;??_-;_-@_-">
                  <c:v>7.59971126E6</c:v>
                </c:pt>
              </c:numCache>
            </c:numRef>
          </c:val>
        </c:ser>
        <c:dLbls>
          <c:showLegendKey val="0"/>
          <c:showVal val="0"/>
          <c:showCatName val="0"/>
          <c:showSerName val="0"/>
          <c:showPercent val="0"/>
          <c:showBubbleSize val="0"/>
        </c:dLbls>
        <c:gapWidth val="10"/>
        <c:overlap val="100"/>
        <c:axId val="-2137555192"/>
        <c:axId val="-2137552376"/>
      </c:barChart>
      <c:catAx>
        <c:axId val="-2137555192"/>
        <c:scaling>
          <c:orientation val="minMax"/>
        </c:scaling>
        <c:delete val="0"/>
        <c:axPos val="b"/>
        <c:majorTickMark val="out"/>
        <c:minorTickMark val="none"/>
        <c:tickLblPos val="nextTo"/>
        <c:crossAx val="-2137552376"/>
        <c:crosses val="autoZero"/>
        <c:auto val="1"/>
        <c:lblAlgn val="ctr"/>
        <c:lblOffset val="100"/>
        <c:noMultiLvlLbl val="0"/>
      </c:catAx>
      <c:valAx>
        <c:axId val="-2137552376"/>
        <c:scaling>
          <c:orientation val="minMax"/>
          <c:min val="-5.0E6"/>
        </c:scaling>
        <c:delete val="0"/>
        <c:axPos val="l"/>
        <c:majorGridlines/>
        <c:numFmt formatCode="_-&quot;$&quot;* #,##0_-;\-&quot;$&quot;* #,##0_-;_-&quot;$&quot;* &quot;-&quot;??_-;_-@_-" sourceLinked="1"/>
        <c:majorTickMark val="out"/>
        <c:minorTickMark val="none"/>
        <c:tickLblPos val="nextTo"/>
        <c:crossAx val="-213755519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Comparing Lowell</a:t>
            </a:r>
            <a:r>
              <a:rPr lang="en-US" baseline="0"/>
              <a:t> Public &amp; Charter </a:t>
            </a:r>
            <a:br>
              <a:rPr lang="en-US" baseline="0"/>
            </a:br>
            <a:r>
              <a:rPr lang="en-US" baseline="0"/>
              <a:t>Per Pupil Costs, FY2017</a:t>
            </a:r>
            <a:endParaRPr lang="en-US"/>
          </a:p>
        </c:rich>
      </c:tx>
      <c:layout>
        <c:manualLayout>
          <c:xMode val="edge"/>
          <c:yMode val="edge"/>
          <c:x val="0.062182440246667"/>
          <c:y val="0.0"/>
        </c:manualLayout>
      </c:layout>
      <c:overlay val="0"/>
    </c:title>
    <c:autoTitleDeleted val="0"/>
    <c:plotArea>
      <c:layout>
        <c:manualLayout>
          <c:layoutTarget val="inner"/>
          <c:xMode val="edge"/>
          <c:yMode val="edge"/>
          <c:x val="0.0616380645929468"/>
          <c:y val="0.10241554149408"/>
          <c:w val="0.381053628115626"/>
          <c:h val="0.84235281562097"/>
        </c:manualLayout>
      </c:layout>
      <c:barChart>
        <c:barDir val="col"/>
        <c:grouping val="clustered"/>
        <c:varyColors val="0"/>
        <c:ser>
          <c:idx val="0"/>
          <c:order val="0"/>
          <c:tx>
            <c:strRef>
              <c:f>Sheet2!$A$62</c:f>
              <c:strCache>
                <c:ptCount val="1"/>
                <c:pt idx="0">
                  <c:v>Charter Tuition</c:v>
                </c:pt>
              </c:strCache>
            </c:strRef>
          </c:tx>
          <c:spPr>
            <a:solidFill>
              <a:schemeClr val="accent2">
                <a:lumMod val="50000"/>
              </a:schemeClr>
            </a:solidFill>
          </c:spPr>
          <c:invertIfNegative val="0"/>
          <c:dLbls>
            <c:dLbl>
              <c:idx val="0"/>
              <c:layout/>
              <c:dLblPos val="inEnd"/>
              <c:showLegendKey val="0"/>
              <c:showVal val="1"/>
              <c:showCatName val="0"/>
              <c:showSerName val="1"/>
              <c:showPercent val="0"/>
              <c:showBubbleSize val="0"/>
            </c:dLbl>
            <c:txPr>
              <a:bodyPr rot="-5400000" vert="horz"/>
              <a:lstStyle/>
              <a:p>
                <a:pPr>
                  <a:defRPr sz="2400" b="1" i="0">
                    <a:solidFill>
                      <a:schemeClr val="bg2"/>
                    </a:solidFill>
                  </a:defRPr>
                </a:pPr>
                <a:endParaRPr lang="en-US"/>
              </a:p>
            </c:txPr>
            <c:dLblPos val="inEnd"/>
            <c:showLegendKey val="0"/>
            <c:showVal val="0"/>
            <c:showCatName val="0"/>
            <c:showSerName val="1"/>
            <c:showPercent val="0"/>
            <c:showBubbleSize val="0"/>
            <c:showLeaderLines val="0"/>
          </c:dLbls>
          <c:val>
            <c:numRef>
              <c:f>Sheet2!$B$62:$D$62</c:f>
              <c:numCache>
                <c:formatCode>_-"$"* #,##0_-;\-"$"* #,##0_-;_-"$"* "-"??_-;_-@_-</c:formatCode>
                <c:ptCount val="1"/>
                <c:pt idx="0">
                  <c:v>11442.0</c:v>
                </c:pt>
              </c:numCache>
            </c:numRef>
          </c:val>
        </c:ser>
        <c:ser>
          <c:idx val="1"/>
          <c:order val="1"/>
          <c:tx>
            <c:strRef>
              <c:f>Sheet2!$A$63</c:f>
              <c:strCache>
                <c:ptCount val="1"/>
                <c:pt idx="0">
                  <c:v>If Educated In Lowell</c:v>
                </c:pt>
              </c:strCache>
            </c:strRef>
          </c:tx>
          <c:spPr>
            <a:solidFill>
              <a:schemeClr val="accent3">
                <a:lumMod val="50000"/>
              </a:schemeClr>
            </a:solidFill>
          </c:spPr>
          <c:invertIfNegative val="0"/>
          <c:dLbls>
            <c:txPr>
              <a:bodyPr rot="-5400000" vert="horz"/>
              <a:lstStyle/>
              <a:p>
                <a:pPr>
                  <a:defRPr sz="2400" b="1" i="0">
                    <a:solidFill>
                      <a:schemeClr val="bg1"/>
                    </a:solidFill>
                  </a:defRPr>
                </a:pPr>
                <a:endParaRPr lang="en-US"/>
              </a:p>
            </c:txPr>
            <c:dLblPos val="inEnd"/>
            <c:showLegendKey val="0"/>
            <c:showVal val="1"/>
            <c:showCatName val="0"/>
            <c:showSerName val="1"/>
            <c:showPercent val="0"/>
            <c:showBubbleSize val="0"/>
            <c:showLeaderLines val="0"/>
          </c:dLbls>
          <c:val>
            <c:numRef>
              <c:f>Sheet2!$B$63:$D$63</c:f>
              <c:numCache>
                <c:formatCode>_-"$"* #,##0_-;\-"$"* #,##0_-;_-"$"* "-"??_-;_-@_-</c:formatCode>
                <c:ptCount val="1"/>
                <c:pt idx="0">
                  <c:v>8550.0</c:v>
                </c:pt>
              </c:numCache>
            </c:numRef>
          </c:val>
        </c:ser>
        <c:dLbls>
          <c:showLegendKey val="0"/>
          <c:showVal val="0"/>
          <c:showCatName val="0"/>
          <c:showSerName val="0"/>
          <c:showPercent val="0"/>
          <c:showBubbleSize val="0"/>
        </c:dLbls>
        <c:gapWidth val="150"/>
        <c:axId val="-2136952168"/>
        <c:axId val="-2136955128"/>
      </c:barChart>
      <c:catAx>
        <c:axId val="-2136952168"/>
        <c:scaling>
          <c:orientation val="minMax"/>
        </c:scaling>
        <c:delete val="0"/>
        <c:axPos val="b"/>
        <c:majorTickMark val="out"/>
        <c:minorTickMark val="none"/>
        <c:tickLblPos val="nextTo"/>
        <c:crossAx val="-2136955128"/>
        <c:crosses val="autoZero"/>
        <c:auto val="1"/>
        <c:lblAlgn val="ctr"/>
        <c:lblOffset val="100"/>
        <c:noMultiLvlLbl val="0"/>
      </c:catAx>
      <c:valAx>
        <c:axId val="-2136955128"/>
        <c:scaling>
          <c:orientation val="minMax"/>
          <c:max val="12000.0"/>
        </c:scaling>
        <c:delete val="0"/>
        <c:axPos val="l"/>
        <c:majorGridlines/>
        <c:numFmt formatCode="_-&quot;$&quot;* #,##0_-;\-&quot;$&quot;* #,##0_-;_-&quot;$&quot;* &quot;-&quot;??_-;_-@_-" sourceLinked="1"/>
        <c:majorTickMark val="out"/>
        <c:minorTickMark val="none"/>
        <c:tickLblPos val="nextTo"/>
        <c:crossAx val="-2136952168"/>
        <c:crosses val="autoZero"/>
        <c:crossBetween val="between"/>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729217913458632"/>
          <c:y val="0.0892160008991849"/>
          <c:w val="0.234499299567295"/>
          <c:h val="0.882495998815708"/>
        </c:manualLayout>
      </c:layout>
      <c:barChart>
        <c:barDir val="col"/>
        <c:grouping val="stacked"/>
        <c:varyColors val="0"/>
        <c:ser>
          <c:idx val="0"/>
          <c:order val="0"/>
          <c:invertIfNegative val="0"/>
          <c:dPt>
            <c:idx val="0"/>
            <c:invertIfNegative val="0"/>
            <c:bubble3D val="0"/>
            <c:spPr>
              <a:solidFill>
                <a:schemeClr val="accent3">
                  <a:lumMod val="40000"/>
                  <a:lumOff val="60000"/>
                </a:schemeClr>
              </a:solidFill>
            </c:spPr>
          </c:dPt>
          <c:dPt>
            <c:idx val="2"/>
            <c:invertIfNegative val="0"/>
            <c:bubble3D val="0"/>
            <c:spPr>
              <a:solidFill>
                <a:schemeClr val="accent2">
                  <a:lumMod val="40000"/>
                  <a:lumOff val="60000"/>
                </a:schemeClr>
              </a:solidFill>
            </c:spPr>
          </c:dPt>
          <c:dLbls>
            <c:txPr>
              <a:bodyPr rot="-5400000" vert="horz"/>
              <a:lstStyle/>
              <a:p>
                <a:pPr>
                  <a:defRPr sz="2400" b="1" i="0"/>
                </a:pPr>
                <a:endParaRPr lang="en-US"/>
              </a:p>
            </c:txPr>
            <c:dLblPos val="inEnd"/>
            <c:showLegendKey val="0"/>
            <c:showVal val="1"/>
            <c:showCatName val="0"/>
            <c:showSerName val="0"/>
            <c:showPercent val="0"/>
            <c:showBubbleSize val="0"/>
            <c:showLeaderLines val="0"/>
          </c:dLbls>
          <c:cat>
            <c:strRef>
              <c:f>Sheet1!$L$30:$N$30</c:f>
              <c:strCache>
                <c:ptCount val="3"/>
                <c:pt idx="0">
                  <c:v>Median Single Family Tax Bill (FY16)</c:v>
                </c:pt>
                <c:pt idx="2">
                  <c:v>Charter School Tuition (FY16)</c:v>
                </c:pt>
              </c:strCache>
            </c:strRef>
          </c:cat>
          <c:val>
            <c:numRef>
              <c:f>Sheet1!$L$31:$N$31</c:f>
              <c:numCache>
                <c:formatCode>General</c:formatCode>
                <c:ptCount val="3"/>
                <c:pt idx="0" formatCode="&quot;$&quot;#,##0;[Red]&quot;$&quot;#,##0">
                  <c:v>6993.0</c:v>
                </c:pt>
                <c:pt idx="2" formatCode="&quot;$&quot;#,##0;[Red]&quot;$&quot;#,##0">
                  <c:v>-12393.0</c:v>
                </c:pt>
              </c:numCache>
            </c:numRef>
          </c:val>
        </c:ser>
        <c:dLbls>
          <c:showLegendKey val="0"/>
          <c:showVal val="0"/>
          <c:showCatName val="0"/>
          <c:showSerName val="0"/>
          <c:showPercent val="0"/>
          <c:showBubbleSize val="0"/>
        </c:dLbls>
        <c:gapWidth val="10"/>
        <c:overlap val="100"/>
        <c:axId val="-2138910520"/>
        <c:axId val="-2138913544"/>
      </c:barChart>
      <c:catAx>
        <c:axId val="-2138910520"/>
        <c:scaling>
          <c:orientation val="minMax"/>
        </c:scaling>
        <c:delete val="0"/>
        <c:axPos val="b"/>
        <c:majorTickMark val="out"/>
        <c:minorTickMark val="none"/>
        <c:tickLblPos val="nextTo"/>
        <c:txPr>
          <a:bodyPr/>
          <a:lstStyle/>
          <a:p>
            <a:pPr>
              <a:defRPr sz="1400" b="1" i="0"/>
            </a:pPr>
            <a:endParaRPr lang="en-US"/>
          </a:p>
        </c:txPr>
        <c:crossAx val="-2138913544"/>
        <c:crosses val="autoZero"/>
        <c:auto val="1"/>
        <c:lblAlgn val="ctr"/>
        <c:lblOffset val="100"/>
        <c:noMultiLvlLbl val="0"/>
      </c:catAx>
      <c:valAx>
        <c:axId val="-2138913544"/>
        <c:scaling>
          <c:orientation val="minMax"/>
        </c:scaling>
        <c:delete val="0"/>
        <c:axPos val="l"/>
        <c:majorGridlines/>
        <c:numFmt formatCode="&quot;$&quot;#,##0;[Red]&quot;$&quot;#,##0" sourceLinked="1"/>
        <c:majorTickMark val="out"/>
        <c:minorTickMark val="none"/>
        <c:tickLblPos val="nextTo"/>
        <c:crossAx val="-2138910520"/>
        <c:crosses val="autoZero"/>
        <c:crossBetween val="between"/>
      </c:valAx>
    </c:plotArea>
    <c:plotVisOnly val="1"/>
    <c:dispBlanksAs val="gap"/>
    <c:showDLblsOverMax val="0"/>
  </c:chart>
  <c:spPr>
    <a:noFill/>
    <a:ln>
      <a:no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0.51925</cdr:x>
      <cdr:y>0.1361</cdr:y>
    </cdr:from>
    <cdr:to>
      <cdr:x>0.75326</cdr:x>
      <cdr:y>0.95542</cdr:y>
    </cdr:to>
    <cdr:sp macro="" textlink="">
      <cdr:nvSpPr>
        <cdr:cNvPr id="2" name="TextBox 1"/>
        <cdr:cNvSpPr txBox="1"/>
      </cdr:nvSpPr>
      <cdr:spPr>
        <a:xfrm xmlns:a="http://schemas.openxmlformats.org/drawingml/2006/main">
          <a:off x="4452581" y="793209"/>
          <a:ext cx="2006600" cy="4775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1653 Charter Students</a:t>
          </a:r>
          <a:br>
            <a:rPr lang="en-US" sz="1800" dirty="0" smtClean="0"/>
          </a:br>
          <a:r>
            <a:rPr lang="en-US" sz="1800" dirty="0" smtClean="0"/>
            <a:t>$11,442 per pupil</a:t>
          </a:r>
        </a:p>
        <a:p xmlns:a="http://schemas.openxmlformats.org/drawingml/2006/main">
          <a:r>
            <a:rPr lang="en-US" sz="1800" dirty="0" smtClean="0"/>
            <a:t>$18,880,662</a:t>
          </a:r>
          <a:br>
            <a:rPr lang="en-US" sz="1800" dirty="0" smtClean="0"/>
          </a:br>
          <a:r>
            <a:rPr lang="en-US" sz="1800" dirty="0" smtClean="0"/>
            <a:t/>
          </a:r>
          <a:br>
            <a:rPr lang="en-US" sz="1800" dirty="0" smtClean="0"/>
          </a:br>
          <a:r>
            <a:rPr lang="en-US" sz="1800" dirty="0" smtClean="0"/>
            <a:t>1653 Lowell Public Schools Students</a:t>
          </a:r>
        </a:p>
        <a:p xmlns:a="http://schemas.openxmlformats.org/drawingml/2006/main">
          <a:r>
            <a:rPr lang="en-US" sz="1800" dirty="0" smtClean="0"/>
            <a:t>$8,550 per pupil</a:t>
          </a:r>
        </a:p>
        <a:p xmlns:a="http://schemas.openxmlformats.org/drawingml/2006/main">
          <a:r>
            <a:rPr lang="en-US" sz="1800" dirty="0" smtClean="0"/>
            <a:t>$14,133,150</a:t>
          </a:r>
          <a:br>
            <a:rPr lang="en-US" sz="1800" dirty="0" smtClean="0"/>
          </a:br>
          <a:r>
            <a:rPr lang="en-US" sz="1800" dirty="0" smtClean="0"/>
            <a:t/>
          </a:r>
          <a:br>
            <a:rPr lang="en-US" sz="1800" dirty="0" smtClean="0"/>
          </a:br>
          <a:r>
            <a:rPr lang="en-US" sz="1800" dirty="0" smtClean="0"/>
            <a:t>Difference:</a:t>
          </a:r>
          <a:br>
            <a:rPr lang="en-US" sz="1800" dirty="0" smtClean="0"/>
          </a:br>
          <a:r>
            <a:rPr lang="en-US" sz="1800" dirty="0" smtClean="0"/>
            <a:t>$4,747,512</a:t>
          </a:r>
          <a:br>
            <a:rPr lang="en-US" sz="1800" dirty="0" smtClean="0"/>
          </a:br>
          <a:r>
            <a:rPr lang="en-US" sz="1800" dirty="0" smtClean="0"/>
            <a:t/>
          </a:r>
          <a:br>
            <a:rPr lang="en-US" sz="1800" dirty="0" smtClean="0"/>
          </a:br>
          <a:r>
            <a:rPr lang="en-US" sz="1800" dirty="0" smtClean="0"/>
            <a:t>63 teachers</a:t>
          </a:r>
          <a:br>
            <a:rPr lang="en-US" sz="1800" dirty="0" smtClean="0"/>
          </a:br>
          <a:endParaRPr lang="en-US" sz="1800" dirty="0" smtClean="0"/>
        </a:p>
        <a:p xmlns:a="http://schemas.openxmlformats.org/drawingml/2006/main">
          <a:r>
            <a:rPr lang="en-US" sz="1800" dirty="0" smtClean="0"/>
            <a:t>Double the district’s entire</a:t>
          </a:r>
          <a:br>
            <a:rPr lang="en-US" sz="1800" dirty="0" smtClean="0"/>
          </a:br>
          <a:r>
            <a:rPr lang="en-US" sz="1800" dirty="0" smtClean="0"/>
            <a:t>materials &amp; supplies budget.</a:t>
          </a:r>
        </a:p>
        <a:p xmlns:a="http://schemas.openxmlformats.org/drawingml/2006/main">
          <a:endParaRPr lang="en-US" sz="1800" dirty="0"/>
        </a:p>
        <a:p xmlns:a="http://schemas.openxmlformats.org/drawingml/2006/main">
          <a:r>
            <a:rPr lang="en-US" sz="1800" dirty="0" smtClean="0"/>
            <a:t>Universal PK – additional $2 million</a:t>
          </a:r>
        </a:p>
        <a:p xmlns:a="http://schemas.openxmlformats.org/drawingml/2006/main">
          <a:r>
            <a:rPr lang="en-US" sz="1800" dirty="0" smtClean="0"/>
            <a:t/>
          </a:r>
          <a:br>
            <a:rPr lang="en-US" sz="1800" dirty="0" smtClean="0"/>
          </a:br>
          <a:endParaRPr lang="en-US" sz="1800" dirty="0" smtClean="0"/>
        </a:p>
        <a:p xmlns:a="http://schemas.openxmlformats.org/drawingml/2006/main">
          <a:endParaRPr lang="en-US" sz="1800" dirty="0"/>
        </a:p>
        <a:p xmlns:a="http://schemas.openxmlformats.org/drawingml/2006/main">
          <a:endParaRPr lang="en-US" sz="1800" dirty="0" smtClean="0"/>
        </a:p>
        <a:p xmlns:a="http://schemas.openxmlformats.org/drawingml/2006/main">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0.73086</cdr:x>
      <cdr:y>0.32374</cdr:y>
    </cdr:from>
    <cdr:to>
      <cdr:x>0.83741</cdr:x>
      <cdr:y>0.48042</cdr:y>
    </cdr:to>
    <cdr:sp macro="" textlink="">
      <cdr:nvSpPr>
        <cdr:cNvPr id="2" name="TextBox 1"/>
        <cdr:cNvSpPr txBox="1"/>
      </cdr:nvSpPr>
      <cdr:spPr>
        <a:xfrm xmlns:a="http://schemas.openxmlformats.org/drawingml/2006/main">
          <a:off x="6272119" y="18894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0.71014</cdr:x>
      <cdr:y>0.19754</cdr:y>
    </cdr:from>
    <cdr:to>
      <cdr:x>0.81669</cdr:x>
      <cdr:y>0.35421</cdr:y>
    </cdr:to>
    <cdr:sp macro="" textlink="">
      <cdr:nvSpPr>
        <cdr:cNvPr id="3" name="TextBox 2"/>
        <cdr:cNvSpPr txBox="1"/>
      </cdr:nvSpPr>
      <cdr:spPr>
        <a:xfrm xmlns:a="http://schemas.openxmlformats.org/drawingml/2006/main">
          <a:off x="6094319" y="11528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0.463</cdr:x>
      <cdr:y>0.17578</cdr:y>
    </cdr:from>
    <cdr:to>
      <cdr:x>0.68054</cdr:x>
      <cdr:y>0.43472</cdr:y>
    </cdr:to>
    <cdr:sp macro="" textlink="">
      <cdr:nvSpPr>
        <cdr:cNvPr id="5" name="TextBox 4"/>
        <cdr:cNvSpPr txBox="1"/>
      </cdr:nvSpPr>
      <cdr:spPr>
        <a:xfrm xmlns:a="http://schemas.openxmlformats.org/drawingml/2006/main">
          <a:off x="3973419" y="1025899"/>
          <a:ext cx="1866900" cy="1511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Paul Schlichtman</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March 23, 2016</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9D3E4C-E0A2-2744-AF4A-1FB88553F488}" type="slidenum">
              <a:rPr lang="en-US" smtClean="0"/>
              <a:t>‹#›</a:t>
            </a:fld>
            <a:endParaRPr lang="en-US"/>
          </a:p>
        </p:txBody>
      </p:sp>
    </p:spTree>
    <p:extLst>
      <p:ext uri="{BB962C8B-B14F-4D97-AF65-F5344CB8AC3E}">
        <p14:creationId xmlns:p14="http://schemas.microsoft.com/office/powerpoint/2010/main" val="341489595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Paul Schlichtman</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March 23, 2016</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289F3-363D-7B40-A430-DA061B9F0E24}" type="slidenum">
              <a:rPr lang="en-US" smtClean="0"/>
              <a:t>‹#›</a:t>
            </a:fld>
            <a:endParaRPr lang="en-US"/>
          </a:p>
        </p:txBody>
      </p:sp>
    </p:spTree>
    <p:extLst>
      <p:ext uri="{BB962C8B-B14F-4D97-AF65-F5344CB8AC3E}">
        <p14:creationId xmlns:p14="http://schemas.microsoft.com/office/powerpoint/2010/main" val="367500004"/>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E289F3-363D-7B40-A430-DA061B9F0E24}" type="slidenum">
              <a:rPr lang="en-US" smtClean="0"/>
              <a:t>1</a:t>
            </a:fld>
            <a:endParaRPr lang="en-US"/>
          </a:p>
        </p:txBody>
      </p:sp>
      <p:sp>
        <p:nvSpPr>
          <p:cNvPr id="5" name="Date Placeholder 4"/>
          <p:cNvSpPr>
            <a:spLocks noGrp="1"/>
          </p:cNvSpPr>
          <p:nvPr>
            <p:ph type="dt" idx="11"/>
          </p:nvPr>
        </p:nvSpPr>
        <p:spPr/>
        <p:txBody>
          <a:bodyPr/>
          <a:lstStyle/>
          <a:p>
            <a:r>
              <a:rPr lang="en-US" smtClean="0"/>
              <a:t>March 23, 2016</a:t>
            </a:r>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r>
              <a:rPr lang="en-US" smtClean="0"/>
              <a:t>Paul Schlichtman</a:t>
            </a:r>
            <a:endParaRPr lang="en-US"/>
          </a:p>
        </p:txBody>
      </p:sp>
    </p:spTree>
    <p:extLst>
      <p:ext uri="{BB962C8B-B14F-4D97-AF65-F5344CB8AC3E}">
        <p14:creationId xmlns:p14="http://schemas.microsoft.com/office/powerpoint/2010/main" val="74527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Statewide average charter</a:t>
            </a:r>
            <a:r>
              <a:rPr lang="en-US" baseline="0" dirty="0" smtClean="0"/>
              <a:t> tuition $12,675.75 (FY17), * 9,534 = $120,850,600</a:t>
            </a:r>
            <a:endParaRPr lang="en-US" dirty="0"/>
          </a:p>
        </p:txBody>
      </p:sp>
      <p:sp>
        <p:nvSpPr>
          <p:cNvPr id="4" name="Header Placeholder 3"/>
          <p:cNvSpPr>
            <a:spLocks noGrp="1"/>
          </p:cNvSpPr>
          <p:nvPr>
            <p:ph type="hdr" sz="quarter" idx="10"/>
          </p:nvPr>
        </p:nvSpPr>
        <p:spPr/>
        <p:txBody>
          <a:bodyPr/>
          <a:lstStyle/>
          <a:p>
            <a:r>
              <a:rPr lang="en-US" smtClean="0"/>
              <a:t>Paul Schlichtman</a:t>
            </a:r>
            <a:endParaRPr lang="en-US"/>
          </a:p>
        </p:txBody>
      </p:sp>
      <p:sp>
        <p:nvSpPr>
          <p:cNvPr id="5" name="Date Placeholder 4"/>
          <p:cNvSpPr>
            <a:spLocks noGrp="1"/>
          </p:cNvSpPr>
          <p:nvPr>
            <p:ph type="dt" idx="11"/>
          </p:nvPr>
        </p:nvSpPr>
        <p:spPr/>
        <p:txBody>
          <a:bodyPr/>
          <a:lstStyle/>
          <a:p>
            <a:r>
              <a:rPr lang="en-US" smtClean="0"/>
              <a:t>March 23, 2016</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40E289F3-363D-7B40-A430-DA061B9F0E24}" type="slidenum">
              <a:rPr lang="en-US" smtClean="0"/>
              <a:t>6</a:t>
            </a:fld>
            <a:endParaRPr lang="en-US"/>
          </a:p>
        </p:txBody>
      </p:sp>
    </p:spTree>
    <p:extLst>
      <p:ext uri="{BB962C8B-B14F-4D97-AF65-F5344CB8AC3E}">
        <p14:creationId xmlns:p14="http://schemas.microsoft.com/office/powerpoint/2010/main" val="47682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Statewide average charter</a:t>
            </a:r>
            <a:r>
              <a:rPr lang="en-US" baseline="0" dirty="0" smtClean="0"/>
              <a:t> tuition $12,675.75 (FY17), * 9,534 = $120,850,600</a:t>
            </a:r>
            <a:endParaRPr lang="en-US" dirty="0"/>
          </a:p>
        </p:txBody>
      </p:sp>
      <p:sp>
        <p:nvSpPr>
          <p:cNvPr id="4" name="Header Placeholder 3"/>
          <p:cNvSpPr>
            <a:spLocks noGrp="1"/>
          </p:cNvSpPr>
          <p:nvPr>
            <p:ph type="hdr" sz="quarter" idx="10"/>
          </p:nvPr>
        </p:nvSpPr>
        <p:spPr/>
        <p:txBody>
          <a:bodyPr/>
          <a:lstStyle/>
          <a:p>
            <a:r>
              <a:rPr lang="en-US" smtClean="0"/>
              <a:t>Paul Schlichtman</a:t>
            </a:r>
            <a:endParaRPr lang="en-US"/>
          </a:p>
        </p:txBody>
      </p:sp>
      <p:sp>
        <p:nvSpPr>
          <p:cNvPr id="5" name="Date Placeholder 4"/>
          <p:cNvSpPr>
            <a:spLocks noGrp="1"/>
          </p:cNvSpPr>
          <p:nvPr>
            <p:ph type="dt" idx="11"/>
          </p:nvPr>
        </p:nvSpPr>
        <p:spPr/>
        <p:txBody>
          <a:bodyPr/>
          <a:lstStyle/>
          <a:p>
            <a:r>
              <a:rPr lang="en-US" smtClean="0"/>
              <a:t>March 23, 2016</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40E289F3-363D-7B40-A430-DA061B9F0E24}" type="slidenum">
              <a:rPr lang="en-US" smtClean="0"/>
              <a:t>7</a:t>
            </a:fld>
            <a:endParaRPr lang="en-US"/>
          </a:p>
        </p:txBody>
      </p:sp>
    </p:spTree>
    <p:extLst>
      <p:ext uri="{BB962C8B-B14F-4D97-AF65-F5344CB8AC3E}">
        <p14:creationId xmlns:p14="http://schemas.microsoft.com/office/powerpoint/2010/main" val="476822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Paul Schlichtman</a:t>
            </a:r>
            <a:endParaRPr lang="en-US"/>
          </a:p>
        </p:txBody>
      </p:sp>
      <p:sp>
        <p:nvSpPr>
          <p:cNvPr id="5" name="Date Placeholder 4"/>
          <p:cNvSpPr>
            <a:spLocks noGrp="1"/>
          </p:cNvSpPr>
          <p:nvPr>
            <p:ph type="dt" idx="11"/>
          </p:nvPr>
        </p:nvSpPr>
        <p:spPr/>
        <p:txBody>
          <a:bodyPr/>
          <a:lstStyle/>
          <a:p>
            <a:r>
              <a:rPr lang="en-US" smtClean="0"/>
              <a:t>March 23, 2016</a:t>
            </a:r>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40E289F3-363D-7B40-A430-DA061B9F0E24}" type="slidenum">
              <a:rPr lang="en-US" smtClean="0"/>
              <a:t>10</a:t>
            </a:fld>
            <a:endParaRPr lang="en-US"/>
          </a:p>
        </p:txBody>
      </p:sp>
    </p:spTree>
    <p:extLst>
      <p:ext uri="{BB962C8B-B14F-4D97-AF65-F5344CB8AC3E}">
        <p14:creationId xmlns:p14="http://schemas.microsoft.com/office/powerpoint/2010/main" val="241927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March 23, 2016</a:t>
            </a:r>
            <a:endParaRPr lang="en-US"/>
          </a:p>
        </p:txBody>
      </p:sp>
      <p:sp>
        <p:nvSpPr>
          <p:cNvPr id="5" name="Footer Placeholder 4"/>
          <p:cNvSpPr>
            <a:spLocks noGrp="1"/>
          </p:cNvSpPr>
          <p:nvPr>
            <p:ph type="ftr" sz="quarter" idx="11"/>
          </p:nvPr>
        </p:nvSpPr>
        <p:spPr/>
        <p:txBody>
          <a:bodyPr/>
          <a:lstStyle/>
          <a:p>
            <a:r>
              <a:rPr lang="en-US" smtClean="0"/>
              <a:t>Paul Schlichtman</a:t>
            </a:r>
            <a:endParaRPr lang="en-US"/>
          </a:p>
        </p:txBody>
      </p:sp>
      <p:sp>
        <p:nvSpPr>
          <p:cNvPr id="6" name="Slide Number Placeholder 5"/>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272683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23, 2016</a:t>
            </a:r>
            <a:endParaRPr lang="en-US"/>
          </a:p>
        </p:txBody>
      </p:sp>
      <p:sp>
        <p:nvSpPr>
          <p:cNvPr id="5" name="Footer Placeholder 4"/>
          <p:cNvSpPr>
            <a:spLocks noGrp="1"/>
          </p:cNvSpPr>
          <p:nvPr>
            <p:ph type="ftr" sz="quarter" idx="11"/>
          </p:nvPr>
        </p:nvSpPr>
        <p:spPr/>
        <p:txBody>
          <a:bodyPr/>
          <a:lstStyle/>
          <a:p>
            <a:r>
              <a:rPr lang="en-US" smtClean="0"/>
              <a:t>Paul Schlichtman</a:t>
            </a:r>
            <a:endParaRPr lang="en-US"/>
          </a:p>
        </p:txBody>
      </p:sp>
      <p:sp>
        <p:nvSpPr>
          <p:cNvPr id="6" name="Slide Number Placeholder 5"/>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1176061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23, 2016</a:t>
            </a:r>
            <a:endParaRPr lang="en-US"/>
          </a:p>
        </p:txBody>
      </p:sp>
      <p:sp>
        <p:nvSpPr>
          <p:cNvPr id="5" name="Footer Placeholder 4"/>
          <p:cNvSpPr>
            <a:spLocks noGrp="1"/>
          </p:cNvSpPr>
          <p:nvPr>
            <p:ph type="ftr" sz="quarter" idx="11"/>
          </p:nvPr>
        </p:nvSpPr>
        <p:spPr/>
        <p:txBody>
          <a:bodyPr/>
          <a:lstStyle/>
          <a:p>
            <a:r>
              <a:rPr lang="en-US" smtClean="0"/>
              <a:t>Paul Schlichtman</a:t>
            </a:r>
            <a:endParaRPr lang="en-US"/>
          </a:p>
        </p:txBody>
      </p:sp>
      <p:sp>
        <p:nvSpPr>
          <p:cNvPr id="6" name="Slide Number Placeholder 5"/>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101070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23, 2016</a:t>
            </a:r>
            <a:endParaRPr lang="en-US"/>
          </a:p>
        </p:txBody>
      </p:sp>
      <p:sp>
        <p:nvSpPr>
          <p:cNvPr id="5" name="Footer Placeholder 4"/>
          <p:cNvSpPr>
            <a:spLocks noGrp="1"/>
          </p:cNvSpPr>
          <p:nvPr>
            <p:ph type="ftr" sz="quarter" idx="11"/>
          </p:nvPr>
        </p:nvSpPr>
        <p:spPr/>
        <p:txBody>
          <a:bodyPr/>
          <a:lstStyle/>
          <a:p>
            <a:r>
              <a:rPr lang="en-US" smtClean="0"/>
              <a:t>Paul Schlichtman</a:t>
            </a:r>
            <a:endParaRPr lang="en-US"/>
          </a:p>
        </p:txBody>
      </p:sp>
      <p:sp>
        <p:nvSpPr>
          <p:cNvPr id="6" name="Slide Number Placeholder 5"/>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14639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March 23, 2016</a:t>
            </a:r>
            <a:endParaRPr lang="en-US"/>
          </a:p>
        </p:txBody>
      </p:sp>
      <p:sp>
        <p:nvSpPr>
          <p:cNvPr id="5" name="Footer Placeholder 4"/>
          <p:cNvSpPr>
            <a:spLocks noGrp="1"/>
          </p:cNvSpPr>
          <p:nvPr>
            <p:ph type="ftr" sz="quarter" idx="11"/>
          </p:nvPr>
        </p:nvSpPr>
        <p:spPr/>
        <p:txBody>
          <a:bodyPr/>
          <a:lstStyle/>
          <a:p>
            <a:r>
              <a:rPr lang="en-US" smtClean="0"/>
              <a:t>Paul Schlichtman</a:t>
            </a:r>
            <a:endParaRPr lang="en-US"/>
          </a:p>
        </p:txBody>
      </p:sp>
      <p:sp>
        <p:nvSpPr>
          <p:cNvPr id="6" name="Slide Number Placeholder 5"/>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235375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March 23, 2016</a:t>
            </a:r>
            <a:endParaRPr lang="en-US"/>
          </a:p>
        </p:txBody>
      </p:sp>
      <p:sp>
        <p:nvSpPr>
          <p:cNvPr id="6" name="Footer Placeholder 5"/>
          <p:cNvSpPr>
            <a:spLocks noGrp="1"/>
          </p:cNvSpPr>
          <p:nvPr>
            <p:ph type="ftr" sz="quarter" idx="11"/>
          </p:nvPr>
        </p:nvSpPr>
        <p:spPr/>
        <p:txBody>
          <a:bodyPr/>
          <a:lstStyle/>
          <a:p>
            <a:r>
              <a:rPr lang="en-US" smtClean="0"/>
              <a:t>Paul Schlichtman</a:t>
            </a:r>
            <a:endParaRPr lang="en-US"/>
          </a:p>
        </p:txBody>
      </p:sp>
      <p:sp>
        <p:nvSpPr>
          <p:cNvPr id="7" name="Slide Number Placeholder 6"/>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207201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March 23, 2016</a:t>
            </a:r>
            <a:endParaRPr lang="en-US"/>
          </a:p>
        </p:txBody>
      </p:sp>
      <p:sp>
        <p:nvSpPr>
          <p:cNvPr id="8" name="Footer Placeholder 7"/>
          <p:cNvSpPr>
            <a:spLocks noGrp="1"/>
          </p:cNvSpPr>
          <p:nvPr>
            <p:ph type="ftr" sz="quarter" idx="11"/>
          </p:nvPr>
        </p:nvSpPr>
        <p:spPr/>
        <p:txBody>
          <a:bodyPr/>
          <a:lstStyle/>
          <a:p>
            <a:r>
              <a:rPr lang="en-US" smtClean="0"/>
              <a:t>Paul Schlichtman</a:t>
            </a:r>
            <a:endParaRPr lang="en-US"/>
          </a:p>
        </p:txBody>
      </p:sp>
      <p:sp>
        <p:nvSpPr>
          <p:cNvPr id="9" name="Slide Number Placeholder 8"/>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356483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March 23, 2016</a:t>
            </a:r>
            <a:endParaRPr lang="en-US"/>
          </a:p>
        </p:txBody>
      </p:sp>
      <p:sp>
        <p:nvSpPr>
          <p:cNvPr id="4" name="Footer Placeholder 3"/>
          <p:cNvSpPr>
            <a:spLocks noGrp="1"/>
          </p:cNvSpPr>
          <p:nvPr>
            <p:ph type="ftr" sz="quarter" idx="11"/>
          </p:nvPr>
        </p:nvSpPr>
        <p:spPr/>
        <p:txBody>
          <a:bodyPr/>
          <a:lstStyle/>
          <a:p>
            <a:r>
              <a:rPr lang="en-US" smtClean="0"/>
              <a:t>Paul Schlichtman</a:t>
            </a:r>
            <a:endParaRPr lang="en-US"/>
          </a:p>
        </p:txBody>
      </p:sp>
      <p:sp>
        <p:nvSpPr>
          <p:cNvPr id="5" name="Slide Number Placeholder 4"/>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294977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23, 2016</a:t>
            </a:r>
            <a:endParaRPr lang="en-US"/>
          </a:p>
        </p:txBody>
      </p:sp>
      <p:sp>
        <p:nvSpPr>
          <p:cNvPr id="3" name="Footer Placeholder 2"/>
          <p:cNvSpPr>
            <a:spLocks noGrp="1"/>
          </p:cNvSpPr>
          <p:nvPr>
            <p:ph type="ftr" sz="quarter" idx="11"/>
          </p:nvPr>
        </p:nvSpPr>
        <p:spPr/>
        <p:txBody>
          <a:bodyPr/>
          <a:lstStyle/>
          <a:p>
            <a:r>
              <a:rPr lang="en-US" smtClean="0"/>
              <a:t>Paul Schlichtman</a:t>
            </a:r>
            <a:endParaRPr lang="en-US"/>
          </a:p>
        </p:txBody>
      </p:sp>
      <p:sp>
        <p:nvSpPr>
          <p:cNvPr id="4" name="Slide Number Placeholder 3"/>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134059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23, 2016</a:t>
            </a:r>
            <a:endParaRPr lang="en-US"/>
          </a:p>
        </p:txBody>
      </p:sp>
      <p:sp>
        <p:nvSpPr>
          <p:cNvPr id="6" name="Footer Placeholder 5"/>
          <p:cNvSpPr>
            <a:spLocks noGrp="1"/>
          </p:cNvSpPr>
          <p:nvPr>
            <p:ph type="ftr" sz="quarter" idx="11"/>
          </p:nvPr>
        </p:nvSpPr>
        <p:spPr/>
        <p:txBody>
          <a:bodyPr/>
          <a:lstStyle/>
          <a:p>
            <a:r>
              <a:rPr lang="en-US" smtClean="0"/>
              <a:t>Paul Schlichtman</a:t>
            </a:r>
            <a:endParaRPr lang="en-US"/>
          </a:p>
        </p:txBody>
      </p:sp>
      <p:sp>
        <p:nvSpPr>
          <p:cNvPr id="7" name="Slide Number Placeholder 6"/>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206738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23, 2016</a:t>
            </a:r>
            <a:endParaRPr lang="en-US"/>
          </a:p>
        </p:txBody>
      </p:sp>
      <p:sp>
        <p:nvSpPr>
          <p:cNvPr id="6" name="Footer Placeholder 5"/>
          <p:cNvSpPr>
            <a:spLocks noGrp="1"/>
          </p:cNvSpPr>
          <p:nvPr>
            <p:ph type="ftr" sz="quarter" idx="11"/>
          </p:nvPr>
        </p:nvSpPr>
        <p:spPr/>
        <p:txBody>
          <a:bodyPr/>
          <a:lstStyle/>
          <a:p>
            <a:r>
              <a:rPr lang="en-US" smtClean="0"/>
              <a:t>Paul Schlichtman</a:t>
            </a:r>
            <a:endParaRPr lang="en-US"/>
          </a:p>
        </p:txBody>
      </p:sp>
      <p:sp>
        <p:nvSpPr>
          <p:cNvPr id="7" name="Slide Number Placeholder 6"/>
          <p:cNvSpPr>
            <a:spLocks noGrp="1"/>
          </p:cNvSpPr>
          <p:nvPr>
            <p:ph type="sldNum" sz="quarter" idx="12"/>
          </p:nvPr>
        </p:nvSpPr>
        <p:spPr/>
        <p:txBody>
          <a:bodyPr/>
          <a:lstStyle/>
          <a:p>
            <a:fld id="{8519FC20-4CBC-634B-8D18-FE2819A7E2DE}" type="slidenum">
              <a:rPr lang="en-US" smtClean="0"/>
              <a:t>‹#›</a:t>
            </a:fld>
            <a:endParaRPr lang="en-US"/>
          </a:p>
        </p:txBody>
      </p:sp>
    </p:spTree>
    <p:extLst>
      <p:ext uri="{BB962C8B-B14F-4D97-AF65-F5344CB8AC3E}">
        <p14:creationId xmlns:p14="http://schemas.microsoft.com/office/powerpoint/2010/main" val="7904691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March 23, 2016</a:t>
            </a:r>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Paul Schlichtman</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9FC20-4CBC-634B-8D18-FE2819A7E2DE}" type="slidenum">
              <a:rPr lang="en-US" smtClean="0"/>
              <a:t>‹#›</a:t>
            </a:fld>
            <a:endParaRPr lang="en-US"/>
          </a:p>
        </p:txBody>
      </p:sp>
    </p:spTree>
    <p:extLst>
      <p:ext uri="{BB962C8B-B14F-4D97-AF65-F5344CB8AC3E}">
        <p14:creationId xmlns:p14="http://schemas.microsoft.com/office/powerpoint/2010/main" val="1589854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Excel_Sheet1.xlsx"/><Relationship Id="rId5" Type="http://schemas.openxmlformats.org/officeDocument/2006/relationships/image" Target="../media/image2.png"/><Relationship Id="rId6" Type="http://schemas.openxmlformats.org/officeDocument/2006/relationships/oleObject" Target="../embeddings/oleObject2.bin"/><Relationship Id="rId7" Type="http://schemas.openxmlformats.org/officeDocument/2006/relationships/package" Target="../embeddings/Microsoft_Excel_Sheet2.xlsx"/><Relationship Id="rId8"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ekay.jpg"/>
          <p:cNvPicPr>
            <a:picLocks noChangeAspect="1"/>
          </p:cNvPicPr>
          <p:nvPr/>
        </p:nvPicPr>
        <p:blipFill>
          <a:blip r:embed="rId3">
            <a:alphaModFix amt="39000"/>
            <a:extLst>
              <a:ext uri="{28A0092B-C50C-407E-A947-70E740481C1C}">
                <a14:useLocalDpi xmlns:a14="http://schemas.microsoft.com/office/drawing/2010/main" val="0"/>
              </a:ext>
            </a:extLst>
          </a:blip>
          <a:stretch>
            <a:fillRect/>
          </a:stretch>
        </p:blipFill>
        <p:spPr>
          <a:xfrm>
            <a:off x="0" y="25400"/>
            <a:ext cx="10659292" cy="6858000"/>
          </a:xfrm>
          <a:prstGeom prst="rect">
            <a:avLst/>
          </a:prstGeom>
        </p:spPr>
      </p:pic>
      <p:sp>
        <p:nvSpPr>
          <p:cNvPr id="2" name="Title 1"/>
          <p:cNvSpPr>
            <a:spLocks noGrp="1"/>
          </p:cNvSpPr>
          <p:nvPr>
            <p:ph type="ctrTitle"/>
          </p:nvPr>
        </p:nvSpPr>
        <p:spPr>
          <a:xfrm>
            <a:off x="0" y="2619337"/>
            <a:ext cx="7543800" cy="2486065"/>
          </a:xfrm>
        </p:spPr>
        <p:txBody>
          <a:bodyPr>
            <a:normAutofit fontScale="90000"/>
          </a:bodyPr>
          <a:lstStyle/>
          <a:p>
            <a:r>
              <a:rPr lang="en-US" b="1" dirty="0" smtClean="0">
                <a:solidFill>
                  <a:schemeClr val="tx2">
                    <a:lumMod val="50000"/>
                  </a:schemeClr>
                </a:solidFill>
                <a:latin typeface="Optima"/>
                <a:cs typeface="Optima"/>
              </a:rPr>
              <a:t>Commonwealth Charter Schools</a:t>
            </a:r>
            <a:br>
              <a:rPr lang="en-US" b="1" dirty="0" smtClean="0">
                <a:solidFill>
                  <a:schemeClr val="tx2">
                    <a:lumMod val="50000"/>
                  </a:schemeClr>
                </a:solidFill>
                <a:latin typeface="Optima"/>
                <a:cs typeface="Optima"/>
              </a:rPr>
            </a:br>
            <a:r>
              <a:rPr lang="en-US" b="1" dirty="0" smtClean="0">
                <a:solidFill>
                  <a:schemeClr val="tx2">
                    <a:lumMod val="50000"/>
                  </a:schemeClr>
                </a:solidFill>
                <a:latin typeface="Optima"/>
                <a:cs typeface="Optima"/>
              </a:rPr>
              <a:t>and Question 2</a:t>
            </a:r>
            <a:br>
              <a:rPr lang="en-US" b="1" dirty="0" smtClean="0">
                <a:solidFill>
                  <a:schemeClr val="tx2">
                    <a:lumMod val="50000"/>
                  </a:schemeClr>
                </a:solidFill>
                <a:latin typeface="Optima"/>
                <a:cs typeface="Optima"/>
              </a:rPr>
            </a:br>
            <a:endParaRPr lang="en-US" b="1" dirty="0">
              <a:solidFill>
                <a:schemeClr val="tx2">
                  <a:lumMod val="50000"/>
                </a:schemeClr>
              </a:solidFill>
              <a:latin typeface="Optima"/>
              <a:cs typeface="Optima"/>
            </a:endParaRPr>
          </a:p>
        </p:txBody>
      </p:sp>
      <p:sp>
        <p:nvSpPr>
          <p:cNvPr id="3" name="Subtitle 2"/>
          <p:cNvSpPr>
            <a:spLocks noGrp="1"/>
          </p:cNvSpPr>
          <p:nvPr>
            <p:ph type="subTitle" idx="1"/>
          </p:nvPr>
        </p:nvSpPr>
        <p:spPr>
          <a:xfrm>
            <a:off x="114300" y="5105400"/>
            <a:ext cx="7429500" cy="1752600"/>
          </a:xfrm>
        </p:spPr>
        <p:txBody>
          <a:bodyPr>
            <a:normAutofit/>
          </a:bodyPr>
          <a:lstStyle/>
          <a:p>
            <a:r>
              <a:rPr lang="en-US" b="1" dirty="0" smtClean="0">
                <a:solidFill>
                  <a:schemeClr val="accent1">
                    <a:lumMod val="75000"/>
                  </a:schemeClr>
                </a:solidFill>
                <a:latin typeface="Optima"/>
                <a:cs typeface="Optima"/>
              </a:rPr>
              <a:t>Paul Schlichtman</a:t>
            </a:r>
            <a:br>
              <a:rPr lang="en-US" b="1" dirty="0" smtClean="0">
                <a:solidFill>
                  <a:schemeClr val="accent1">
                    <a:lumMod val="75000"/>
                  </a:schemeClr>
                </a:solidFill>
                <a:latin typeface="Optima"/>
                <a:cs typeface="Optima"/>
              </a:rPr>
            </a:br>
            <a:r>
              <a:rPr lang="en-US" b="1" dirty="0" smtClean="0">
                <a:solidFill>
                  <a:schemeClr val="accent1">
                    <a:lumMod val="75000"/>
                  </a:schemeClr>
                </a:solidFill>
                <a:latin typeface="Optima"/>
                <a:cs typeface="Optima"/>
              </a:rPr>
              <a:t>Arlington School Committee</a:t>
            </a:r>
            <a:endParaRPr lang="en-US" b="1" dirty="0">
              <a:solidFill>
                <a:schemeClr val="accent1">
                  <a:lumMod val="75000"/>
                </a:schemeClr>
              </a:solidFill>
              <a:latin typeface="Optima"/>
              <a:cs typeface="Optima"/>
            </a:endParaRPr>
          </a:p>
          <a:p>
            <a:r>
              <a:rPr lang="en-US" b="1" dirty="0" smtClean="0">
                <a:solidFill>
                  <a:schemeClr val="accent1">
                    <a:lumMod val="75000"/>
                  </a:schemeClr>
                </a:solidFill>
                <a:latin typeface="Optima"/>
                <a:cs typeface="Optima"/>
              </a:rPr>
              <a:t>October 11, 2016</a:t>
            </a:r>
            <a:endParaRPr lang="en-US" b="1" dirty="0">
              <a:solidFill>
                <a:schemeClr val="accent1">
                  <a:lumMod val="75000"/>
                </a:schemeClr>
              </a:solidFill>
              <a:latin typeface="Optima"/>
              <a:cs typeface="Optima"/>
            </a:endParaRPr>
          </a:p>
        </p:txBody>
      </p:sp>
      <p:sp>
        <p:nvSpPr>
          <p:cNvPr id="7" name="Slide Number Placeholder 6"/>
          <p:cNvSpPr>
            <a:spLocks noGrp="1"/>
          </p:cNvSpPr>
          <p:nvPr>
            <p:ph type="sldNum" sz="quarter" idx="12"/>
          </p:nvPr>
        </p:nvSpPr>
        <p:spPr/>
        <p:txBody>
          <a:bodyPr/>
          <a:lstStyle/>
          <a:p>
            <a:fld id="{8519FC20-4CBC-634B-8D18-FE2819A7E2DE}" type="slidenum">
              <a:rPr lang="en-US" smtClean="0"/>
              <a:t>1</a:t>
            </a:fld>
            <a:endParaRPr lang="en-US"/>
          </a:p>
        </p:txBody>
      </p:sp>
    </p:spTree>
    <p:extLst>
      <p:ext uri="{BB962C8B-B14F-4D97-AF65-F5344CB8AC3E}">
        <p14:creationId xmlns:p14="http://schemas.microsoft.com/office/powerpoint/2010/main" val="22384217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10</a:t>
            </a:fld>
            <a:endParaRPr lang="en-US"/>
          </a:p>
        </p:txBody>
      </p:sp>
      <p:graphicFrame>
        <p:nvGraphicFramePr>
          <p:cNvPr id="3" name="Chart 2"/>
          <p:cNvGraphicFramePr>
            <a:graphicFrameLocks noGrp="1"/>
          </p:cNvGraphicFramePr>
          <p:nvPr>
            <p:extLst>
              <p:ext uri="{D42A27DB-BD31-4B8C-83A1-F6EECF244321}">
                <p14:modId xmlns:p14="http://schemas.microsoft.com/office/powerpoint/2010/main" val="4115313522"/>
              </p:ext>
            </p:extLst>
          </p:nvPr>
        </p:nvGraphicFramePr>
        <p:xfrm>
          <a:off x="284519" y="514891"/>
          <a:ext cx="8574961" cy="582821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879451" y="1628338"/>
            <a:ext cx="1980029" cy="3139321"/>
          </a:xfrm>
          <a:prstGeom prst="rect">
            <a:avLst/>
          </a:prstGeom>
          <a:noFill/>
        </p:spPr>
        <p:txBody>
          <a:bodyPr wrap="none" rtlCol="0">
            <a:spAutoFit/>
          </a:bodyPr>
          <a:lstStyle/>
          <a:p>
            <a:r>
              <a:rPr lang="en-US" dirty="0" smtClean="0"/>
              <a:t>Out of district</a:t>
            </a:r>
            <a:br>
              <a:rPr lang="en-US" dirty="0" smtClean="0"/>
            </a:br>
            <a:r>
              <a:rPr lang="en-US" dirty="0" smtClean="0"/>
              <a:t>Special Education</a:t>
            </a:r>
          </a:p>
          <a:p>
            <a:r>
              <a:rPr lang="en-US" dirty="0" smtClean="0"/>
              <a:t>Foundation Budget</a:t>
            </a:r>
          </a:p>
          <a:p>
            <a:r>
              <a:rPr lang="en-US" dirty="0" smtClean="0"/>
              <a:t>$3,934,086</a:t>
            </a:r>
            <a:br>
              <a:rPr lang="en-US" dirty="0" smtClean="0"/>
            </a:br>
            <a:r>
              <a:rPr lang="en-US" dirty="0" smtClean="0"/>
              <a:t/>
            </a:r>
            <a:br>
              <a:rPr lang="en-US" dirty="0" smtClean="0"/>
            </a:br>
            <a:r>
              <a:rPr lang="en-US" dirty="0" smtClean="0"/>
              <a:t>Actual Budget</a:t>
            </a:r>
            <a:br>
              <a:rPr lang="en-US" dirty="0" smtClean="0"/>
            </a:br>
            <a:r>
              <a:rPr lang="en-US" dirty="0" smtClean="0"/>
              <a:t>$11,533,797</a:t>
            </a:r>
            <a:br>
              <a:rPr lang="en-US" dirty="0" smtClean="0"/>
            </a:br>
            <a:r>
              <a:rPr lang="en-US" dirty="0" smtClean="0"/>
              <a:t/>
            </a:r>
            <a:br>
              <a:rPr lang="en-US" dirty="0" smtClean="0"/>
            </a:br>
            <a:r>
              <a:rPr lang="en-US" dirty="0" smtClean="0"/>
              <a:t/>
            </a:r>
            <a:br>
              <a:rPr lang="en-US" dirty="0" smtClean="0"/>
            </a:br>
            <a:r>
              <a:rPr lang="en-US" dirty="0" smtClean="0"/>
              <a:t>Difference</a:t>
            </a:r>
          </a:p>
          <a:p>
            <a:r>
              <a:rPr lang="en-US" dirty="0" smtClean="0"/>
              <a:t>$7,599,711</a:t>
            </a:r>
            <a:endParaRPr lang="en-US" dirty="0"/>
          </a:p>
        </p:txBody>
      </p:sp>
    </p:spTree>
    <p:extLst>
      <p:ext uri="{BB962C8B-B14F-4D97-AF65-F5344CB8AC3E}">
        <p14:creationId xmlns:p14="http://schemas.microsoft.com/office/powerpoint/2010/main" val="40698291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11</a:t>
            </a:fld>
            <a:endParaRPr lang="en-US"/>
          </a:p>
        </p:txBody>
      </p:sp>
      <p:graphicFrame>
        <p:nvGraphicFramePr>
          <p:cNvPr id="3" name="Chart 2"/>
          <p:cNvGraphicFramePr>
            <a:graphicFrameLocks noGrp="1"/>
          </p:cNvGraphicFramePr>
          <p:nvPr/>
        </p:nvGraphicFramePr>
        <p:xfrm>
          <a:off x="284519" y="514891"/>
          <a:ext cx="8574961" cy="582821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879451" y="1651000"/>
            <a:ext cx="1980029" cy="3416320"/>
          </a:xfrm>
          <a:prstGeom prst="rect">
            <a:avLst/>
          </a:prstGeom>
          <a:noFill/>
        </p:spPr>
        <p:txBody>
          <a:bodyPr wrap="none" rtlCol="0">
            <a:spAutoFit/>
          </a:bodyPr>
          <a:lstStyle/>
          <a:p>
            <a:r>
              <a:rPr lang="en-US" dirty="0" smtClean="0"/>
              <a:t>In district</a:t>
            </a:r>
            <a:r>
              <a:rPr lang="en-US" dirty="0"/>
              <a:t/>
            </a:r>
            <a:br>
              <a:rPr lang="en-US" dirty="0"/>
            </a:br>
            <a:r>
              <a:rPr lang="en-US" dirty="0"/>
              <a:t>Special Education</a:t>
            </a:r>
          </a:p>
          <a:p>
            <a:r>
              <a:rPr lang="en-US" dirty="0"/>
              <a:t>Foundation Budget</a:t>
            </a:r>
          </a:p>
          <a:p>
            <a:r>
              <a:rPr lang="en-US" dirty="0" smtClean="0"/>
              <a:t>$14,584,644</a:t>
            </a:r>
            <a:r>
              <a:rPr lang="en-US" dirty="0"/>
              <a:t/>
            </a:r>
            <a:br>
              <a:rPr lang="en-US" dirty="0"/>
            </a:br>
            <a:endParaRPr lang="en-US" dirty="0" smtClean="0"/>
          </a:p>
          <a:p>
            <a:r>
              <a:rPr lang="en-US" dirty="0" smtClean="0"/>
              <a:t>Actual </a:t>
            </a:r>
            <a:r>
              <a:rPr lang="en-US" dirty="0"/>
              <a:t>Budget</a:t>
            </a:r>
            <a:br>
              <a:rPr lang="en-US" dirty="0"/>
            </a:br>
            <a:r>
              <a:rPr lang="en-US" dirty="0" smtClean="0"/>
              <a:t>$19,954,397</a:t>
            </a:r>
            <a:r>
              <a:rPr lang="en-US" dirty="0"/>
              <a:t/>
            </a:r>
            <a:br>
              <a:rPr lang="en-US" dirty="0"/>
            </a:br>
            <a:r>
              <a:rPr lang="en-US" dirty="0"/>
              <a:t/>
            </a:r>
            <a:br>
              <a:rPr lang="en-US" dirty="0"/>
            </a:br>
            <a:r>
              <a:rPr lang="en-US" dirty="0"/>
              <a:t/>
            </a:r>
            <a:br>
              <a:rPr lang="en-US" dirty="0"/>
            </a:br>
            <a:r>
              <a:rPr lang="en-US" dirty="0"/>
              <a:t>Difference</a:t>
            </a:r>
          </a:p>
          <a:p>
            <a:r>
              <a:rPr lang="en-US" dirty="0" smtClean="0"/>
              <a:t>$5,369,753</a:t>
            </a:r>
            <a:endParaRPr lang="en-US" dirty="0"/>
          </a:p>
          <a:p>
            <a:endParaRPr lang="en-US" dirty="0"/>
          </a:p>
        </p:txBody>
      </p:sp>
    </p:spTree>
    <p:extLst>
      <p:ext uri="{BB962C8B-B14F-4D97-AF65-F5344CB8AC3E}">
        <p14:creationId xmlns:p14="http://schemas.microsoft.com/office/powerpoint/2010/main" val="8048808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12</a:t>
            </a:fld>
            <a:endParaRPr lang="en-US"/>
          </a:p>
        </p:txBody>
      </p:sp>
      <p:graphicFrame>
        <p:nvGraphicFramePr>
          <p:cNvPr id="3" name="Chart 2"/>
          <p:cNvGraphicFramePr>
            <a:graphicFrameLocks noGrp="1"/>
          </p:cNvGraphicFramePr>
          <p:nvPr>
            <p:extLst>
              <p:ext uri="{D42A27DB-BD31-4B8C-83A1-F6EECF244321}">
                <p14:modId xmlns:p14="http://schemas.microsoft.com/office/powerpoint/2010/main" val="1100899671"/>
              </p:ext>
            </p:extLst>
          </p:nvPr>
        </p:nvGraphicFramePr>
        <p:xfrm>
          <a:off x="284519" y="514891"/>
          <a:ext cx="8574961" cy="58282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79570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wded.jpg"/>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2133600" y="-190499"/>
            <a:ext cx="11277600" cy="7048500"/>
          </a:xfrm>
          <a:prstGeom prst="rect">
            <a:avLst/>
          </a:prstGeom>
        </p:spPr>
      </p:pic>
      <p:sp>
        <p:nvSpPr>
          <p:cNvPr id="3" name="Title 2"/>
          <p:cNvSpPr>
            <a:spLocks noGrp="1"/>
          </p:cNvSpPr>
          <p:nvPr>
            <p:ph type="title"/>
          </p:nvPr>
        </p:nvSpPr>
        <p:spPr/>
        <p:txBody>
          <a:bodyPr/>
          <a:lstStyle/>
          <a:p>
            <a:r>
              <a:rPr lang="en-US" b="1" dirty="0" smtClean="0">
                <a:solidFill>
                  <a:schemeClr val="tx2">
                    <a:lumMod val="50000"/>
                  </a:schemeClr>
                </a:solidFill>
                <a:latin typeface="Optima"/>
                <a:cs typeface="Optima"/>
              </a:rPr>
              <a:t>Arlington Town Meeting - 2015</a:t>
            </a:r>
            <a:endParaRPr lang="en-US" dirty="0"/>
          </a:p>
        </p:txBody>
      </p:sp>
      <p:sp>
        <p:nvSpPr>
          <p:cNvPr id="6" name="TextBox 5"/>
          <p:cNvSpPr txBox="1"/>
          <p:nvPr/>
        </p:nvSpPr>
        <p:spPr>
          <a:xfrm>
            <a:off x="457200" y="1417637"/>
            <a:ext cx="8318500" cy="5262978"/>
          </a:xfrm>
          <a:prstGeom prst="rect">
            <a:avLst/>
          </a:prstGeom>
          <a:noFill/>
        </p:spPr>
        <p:txBody>
          <a:bodyPr wrap="square" rtlCol="0">
            <a:spAutoFit/>
          </a:bodyPr>
          <a:lstStyle/>
          <a:p>
            <a:r>
              <a:rPr lang="en-US" sz="1400" b="1" dirty="0" smtClean="0"/>
              <a:t>ARTICLE 29 APPROPRIATION/COMMITTEES AND COMMISSIONS</a:t>
            </a:r>
          </a:p>
          <a:p>
            <a:r>
              <a:rPr lang="en-US" sz="1400" dirty="0" smtClean="0"/>
              <a:t>VOTED: (UNANIMOUS)</a:t>
            </a:r>
          </a:p>
          <a:p>
            <a:r>
              <a:rPr lang="en-US" sz="1400" dirty="0" smtClean="0"/>
              <a:t>That the sum of </a:t>
            </a:r>
            <a:r>
              <a:rPr lang="en-US" sz="1400" b="1" dirty="0" smtClean="0"/>
              <a:t>$25,695 </a:t>
            </a:r>
            <a:r>
              <a:rPr lang="en-US" sz="1400" dirty="0" smtClean="0"/>
              <a:t>be and hereby is appropriated to be expended by the following commissions, committees, and boards in the amounts indicated:</a:t>
            </a:r>
          </a:p>
          <a:p>
            <a:r>
              <a:rPr lang="en-US" sz="1400" dirty="0" smtClean="0"/>
              <a:t>A. Arlington Historical Commission – </a:t>
            </a:r>
            <a:r>
              <a:rPr lang="en-US" sz="1400" b="1" dirty="0" smtClean="0"/>
              <a:t>$2,160</a:t>
            </a:r>
          </a:p>
          <a:p>
            <a:r>
              <a:rPr lang="en-US" sz="1400" dirty="0" smtClean="0"/>
              <a:t>B. Historic District Commissions – </a:t>
            </a:r>
            <a:r>
              <a:rPr lang="en-US" sz="1400" b="1" dirty="0" smtClean="0"/>
              <a:t>$5,100</a:t>
            </a:r>
          </a:p>
          <a:p>
            <a:r>
              <a:rPr lang="en-US" sz="1400" dirty="0" smtClean="0"/>
              <a:t>(Avon Place Historic District Commission, Broadway Historic District</a:t>
            </a:r>
          </a:p>
          <a:p>
            <a:r>
              <a:rPr lang="en-US" sz="1400" dirty="0" smtClean="0"/>
              <a:t>Commission, Central Street Historic District commission, Jason/Gray</a:t>
            </a:r>
          </a:p>
          <a:p>
            <a:r>
              <a:rPr lang="en-US" sz="1400" dirty="0" smtClean="0"/>
              <a:t>Historic District Commission, Russell Historic District Commission,</a:t>
            </a:r>
          </a:p>
          <a:p>
            <a:r>
              <a:rPr lang="en-US" sz="1400" dirty="0" smtClean="0"/>
              <a:t>Pleasant Street Historic District Commission and Mount</a:t>
            </a:r>
          </a:p>
          <a:p>
            <a:r>
              <a:rPr lang="en-US" sz="1400" dirty="0" err="1" smtClean="0"/>
              <a:t>Gilboa</a:t>
            </a:r>
            <a:r>
              <a:rPr lang="en-US" sz="1400" dirty="0" smtClean="0"/>
              <a:t>/Crescent Hill Historic District Commission)</a:t>
            </a:r>
          </a:p>
          <a:p>
            <a:r>
              <a:rPr lang="en-US" sz="1400" dirty="0" smtClean="0"/>
              <a:t>C. Capital Planning Committee – </a:t>
            </a:r>
            <a:r>
              <a:rPr lang="en-US" sz="1400" b="1" dirty="0" smtClean="0"/>
              <a:t>$0</a:t>
            </a:r>
          </a:p>
          <a:p>
            <a:r>
              <a:rPr lang="en-US" sz="1400" dirty="0" smtClean="0"/>
              <a:t>D. Commission on Disability – </a:t>
            </a:r>
            <a:r>
              <a:rPr lang="en-US" sz="1400" b="1" dirty="0" smtClean="0"/>
              <a:t>$3,000</a:t>
            </a:r>
          </a:p>
          <a:p>
            <a:r>
              <a:rPr lang="en-US" sz="1400" dirty="0" smtClean="0"/>
              <a:t>E. Recycling Committee – </a:t>
            </a:r>
            <a:r>
              <a:rPr lang="en-US" sz="1400" b="1" dirty="0" smtClean="0"/>
              <a:t>$3,000</a:t>
            </a:r>
          </a:p>
          <a:p>
            <a:r>
              <a:rPr lang="en-US" sz="1400" dirty="0" smtClean="0"/>
              <a:t>F. Human Rights Commission – </a:t>
            </a:r>
            <a:r>
              <a:rPr lang="en-US" sz="1400" b="1" dirty="0" smtClean="0"/>
              <a:t>$4,500</a:t>
            </a:r>
          </a:p>
          <a:p>
            <a:r>
              <a:rPr lang="en-US" sz="1400" dirty="0" smtClean="0"/>
              <a:t>G. Arlington Tourism and Economic Development Committee - </a:t>
            </a:r>
            <a:r>
              <a:rPr lang="en-US" sz="1400" b="1" dirty="0" smtClean="0"/>
              <a:t>$1,775</a:t>
            </a:r>
          </a:p>
          <a:p>
            <a:r>
              <a:rPr lang="en-US" sz="1400" dirty="0" smtClean="0"/>
              <a:t>H. Vision 2020 - </a:t>
            </a:r>
            <a:r>
              <a:rPr lang="en-US" sz="1400" b="1" dirty="0" smtClean="0"/>
              <a:t>$3,000</a:t>
            </a:r>
          </a:p>
          <a:p>
            <a:r>
              <a:rPr lang="en-US" sz="1400" dirty="0" smtClean="0"/>
              <a:t>I. Transportation Advisory Committee - </a:t>
            </a:r>
            <a:r>
              <a:rPr lang="en-US" sz="1400" b="1" dirty="0" smtClean="0"/>
              <a:t>$0</a:t>
            </a:r>
          </a:p>
          <a:p>
            <a:r>
              <a:rPr lang="en-US" sz="1400" dirty="0" smtClean="0"/>
              <a:t>J. Arlington Commission on Arts and Culture - </a:t>
            </a:r>
            <a:r>
              <a:rPr lang="en-US" sz="1400" b="1" dirty="0" smtClean="0"/>
              <a:t>$3,160</a:t>
            </a:r>
          </a:p>
          <a:p>
            <a:r>
              <a:rPr lang="en-US" sz="1400" dirty="0" smtClean="0"/>
              <a:t>Said sums to be raised by general tax and expended under the direction of the various commissions, committees and boards.</a:t>
            </a:r>
          </a:p>
          <a:p>
            <a:r>
              <a:rPr lang="en-US" sz="1400" dirty="0" smtClean="0"/>
              <a:t>A true copy of the vote under Article 29 of the Warrant for the Annual Town Meeting of the Town of Arlington at the session held May 11, 2015.</a:t>
            </a:r>
          </a:p>
          <a:p>
            <a:r>
              <a:rPr lang="en-US" sz="1400" dirty="0" smtClean="0"/>
              <a:t>ATTEST: Town Clerk</a:t>
            </a:r>
            <a:endParaRPr lang="en-US" sz="1400" dirty="0"/>
          </a:p>
        </p:txBody>
      </p:sp>
      <p:sp>
        <p:nvSpPr>
          <p:cNvPr id="7" name="Slide Number Placeholder 6"/>
          <p:cNvSpPr>
            <a:spLocks noGrp="1"/>
          </p:cNvSpPr>
          <p:nvPr>
            <p:ph type="sldNum" sz="quarter" idx="12"/>
          </p:nvPr>
        </p:nvSpPr>
        <p:spPr/>
        <p:txBody>
          <a:bodyPr/>
          <a:lstStyle/>
          <a:p>
            <a:fld id="{8519FC20-4CBC-634B-8D18-FE2819A7E2DE}" type="slidenum">
              <a:rPr lang="en-US" smtClean="0"/>
              <a:t>13</a:t>
            </a:fld>
            <a:endParaRPr lang="en-US"/>
          </a:p>
        </p:txBody>
      </p:sp>
    </p:spTree>
    <p:extLst>
      <p:ext uri="{BB962C8B-B14F-4D97-AF65-F5344CB8AC3E}">
        <p14:creationId xmlns:p14="http://schemas.microsoft.com/office/powerpoint/2010/main" val="37188692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180935190"/>
              </p:ext>
            </p:extLst>
          </p:nvPr>
        </p:nvGraphicFramePr>
        <p:xfrm>
          <a:off x="281081" y="688601"/>
          <a:ext cx="8581838" cy="583639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8519FC20-4CBC-634B-8D18-FE2819A7E2DE}" type="slidenum">
              <a:rPr lang="en-US" smtClean="0"/>
              <a:t>14</a:t>
            </a:fld>
            <a:endParaRPr lang="en-US"/>
          </a:p>
        </p:txBody>
      </p:sp>
      <p:sp>
        <p:nvSpPr>
          <p:cNvPr id="6" name="TextBox 5"/>
          <p:cNvSpPr txBox="1"/>
          <p:nvPr/>
        </p:nvSpPr>
        <p:spPr>
          <a:xfrm>
            <a:off x="1403480" y="156970"/>
            <a:ext cx="6337041" cy="830997"/>
          </a:xfrm>
          <a:prstGeom prst="rect">
            <a:avLst/>
          </a:prstGeom>
          <a:noFill/>
        </p:spPr>
        <p:txBody>
          <a:bodyPr wrap="none" rtlCol="0">
            <a:spAutoFit/>
          </a:bodyPr>
          <a:lstStyle/>
          <a:p>
            <a:pPr algn="ctr"/>
            <a:r>
              <a:rPr lang="en-US" sz="2400" b="1" dirty="0" smtClean="0"/>
              <a:t>Comparing Arlington’s Average Property Tax Bill</a:t>
            </a:r>
          </a:p>
          <a:p>
            <a:pPr algn="ctr"/>
            <a:r>
              <a:rPr lang="en-US" sz="2400" b="1" dirty="0" smtClean="0"/>
              <a:t>to Charter Tuition, FY16</a:t>
            </a:r>
            <a:endParaRPr lang="en-US" sz="2400" b="1" dirty="0"/>
          </a:p>
        </p:txBody>
      </p:sp>
      <p:sp>
        <p:nvSpPr>
          <p:cNvPr id="7" name="TextBox 6"/>
          <p:cNvSpPr txBox="1"/>
          <p:nvPr/>
        </p:nvSpPr>
        <p:spPr>
          <a:xfrm>
            <a:off x="3759200" y="1749770"/>
            <a:ext cx="4927600" cy="4616648"/>
          </a:xfrm>
          <a:prstGeom prst="rect">
            <a:avLst/>
          </a:prstGeom>
          <a:noFill/>
        </p:spPr>
        <p:txBody>
          <a:bodyPr wrap="square" rtlCol="0">
            <a:spAutoFit/>
          </a:bodyPr>
          <a:lstStyle/>
          <a:p>
            <a:r>
              <a:rPr lang="en-US" sz="2400" dirty="0"/>
              <a:t>Thus, according to common usage in the late Eighteenth Century, a duty to cherish was an obligation to support or nurture. Hence, the "duty . . . to cherish the interests of literature and the sciences, and all seminaries of them; especially . . . public schools and grammar schools in the towns" is an obligation to support or nurture these interests and institutions.</a:t>
            </a:r>
          </a:p>
          <a:p>
            <a:endParaRPr lang="en-US" sz="1200" dirty="0" smtClean="0"/>
          </a:p>
          <a:p>
            <a:r>
              <a:rPr lang="en-US" sz="1200" dirty="0"/>
              <a:t>JAMI MCDUFFY &amp; others vs. SECRETARY OF THE EXECUTIVE OFFICE OF EDUCATION &amp; others (and a companion case). 415 Mass. 545</a:t>
            </a:r>
          </a:p>
          <a:p>
            <a:endParaRPr lang="en-US" dirty="0"/>
          </a:p>
        </p:txBody>
      </p:sp>
    </p:spTree>
    <p:extLst>
      <p:ext uri="{BB962C8B-B14F-4D97-AF65-F5344CB8AC3E}">
        <p14:creationId xmlns:p14="http://schemas.microsoft.com/office/powerpoint/2010/main" val="33309133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15</a:t>
            </a:fld>
            <a:endParaRPr lang="en-US"/>
          </a:p>
        </p:txBody>
      </p:sp>
      <p:pic>
        <p:nvPicPr>
          <p:cNvPr id="5" name="Picture 4" descr="Main Entry Sketch for Presentations KBA 20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 y="1568451"/>
            <a:ext cx="4970858" cy="3181349"/>
          </a:xfrm>
          <a:prstGeom prst="rect">
            <a:avLst/>
          </a:prstGeom>
        </p:spPr>
      </p:pic>
      <p:pic>
        <p:nvPicPr>
          <p:cNvPr id="6" name="Picture 5" descr="Minuteman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541529"/>
            <a:ext cx="4813300" cy="905116"/>
          </a:xfrm>
          <a:prstGeom prst="rect">
            <a:avLst/>
          </a:prstGeom>
        </p:spPr>
      </p:pic>
      <p:sp>
        <p:nvSpPr>
          <p:cNvPr id="7" name="TextBox 6"/>
          <p:cNvSpPr txBox="1"/>
          <p:nvPr/>
        </p:nvSpPr>
        <p:spPr>
          <a:xfrm>
            <a:off x="5181453" y="1459345"/>
            <a:ext cx="3721247" cy="4801315"/>
          </a:xfrm>
          <a:prstGeom prst="rect">
            <a:avLst/>
          </a:prstGeom>
          <a:noFill/>
        </p:spPr>
        <p:txBody>
          <a:bodyPr wrap="square" rtlCol="0">
            <a:spAutoFit/>
          </a:bodyPr>
          <a:lstStyle/>
          <a:p>
            <a:pPr marL="285750" indent="-285750">
              <a:buFont typeface="Arial"/>
              <a:buChar char="•"/>
            </a:pPr>
            <a:r>
              <a:rPr lang="en-US" dirty="0" smtClean="0"/>
              <a:t>Regional Vocational Schools are self-governing choice schools.</a:t>
            </a:r>
            <a:br>
              <a:rPr lang="en-US" dirty="0" smtClean="0"/>
            </a:br>
            <a:endParaRPr lang="en-US" dirty="0" smtClean="0"/>
          </a:p>
          <a:p>
            <a:pPr marL="285750" indent="-285750">
              <a:buFont typeface="Arial"/>
              <a:buChar char="•"/>
            </a:pPr>
            <a:r>
              <a:rPr lang="en-US" dirty="0" smtClean="0"/>
              <a:t>Annual vote to approve assessment (at or above minimum local contribution)</a:t>
            </a:r>
            <a:br>
              <a:rPr lang="en-US" dirty="0" smtClean="0"/>
            </a:br>
            <a:endParaRPr lang="en-US" dirty="0" smtClean="0"/>
          </a:p>
          <a:p>
            <a:pPr marL="285750" indent="-285750">
              <a:buFont typeface="Arial"/>
              <a:buChar char="•"/>
            </a:pPr>
            <a:r>
              <a:rPr lang="en-US" dirty="0" smtClean="0"/>
              <a:t>Cities and towns vote to enter and amend regional district.</a:t>
            </a:r>
            <a:br>
              <a:rPr lang="en-US" dirty="0" smtClean="0"/>
            </a:br>
            <a:endParaRPr lang="en-US" dirty="0" smtClean="0"/>
          </a:p>
          <a:p>
            <a:pPr marL="285750" indent="-285750">
              <a:buFont typeface="Arial"/>
              <a:buChar char="•"/>
            </a:pPr>
            <a:r>
              <a:rPr lang="en-US" dirty="0" smtClean="0"/>
              <a:t>Cities and towns have representation on regional school committee</a:t>
            </a:r>
            <a:br>
              <a:rPr lang="en-US" dirty="0" smtClean="0"/>
            </a:br>
            <a:endParaRPr lang="en-US" dirty="0" smtClean="0"/>
          </a:p>
          <a:p>
            <a:pPr marL="285750" indent="-285750">
              <a:buFont typeface="Arial"/>
              <a:buChar char="•"/>
            </a:pPr>
            <a:r>
              <a:rPr lang="en-US" dirty="0" smtClean="0"/>
              <a:t>Cities and towns vote to approve capital projects</a:t>
            </a:r>
          </a:p>
          <a:p>
            <a:pPr marL="285750" indent="-285750">
              <a:buFont typeface="Arial"/>
              <a:buChar char="•"/>
            </a:pPr>
            <a:endParaRPr lang="en-US" dirty="0"/>
          </a:p>
        </p:txBody>
      </p:sp>
    </p:spTree>
    <p:extLst>
      <p:ext uri="{BB962C8B-B14F-4D97-AF65-F5344CB8AC3E}">
        <p14:creationId xmlns:p14="http://schemas.microsoft.com/office/powerpoint/2010/main" val="32839177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16</a:t>
            </a:fld>
            <a:endParaRPr lang="en-US"/>
          </a:p>
        </p:txBody>
      </p:sp>
      <p:pic>
        <p:nvPicPr>
          <p:cNvPr id="2" name="Picture 1" descr="Charter-WBUR-Debate-02-780x43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2588081"/>
            <a:ext cx="5104503" cy="2872919"/>
          </a:xfrm>
          <a:prstGeom prst="rect">
            <a:avLst/>
          </a:prstGeom>
        </p:spPr>
      </p:pic>
      <p:sp>
        <p:nvSpPr>
          <p:cNvPr id="3" name="Rectangle 2"/>
          <p:cNvSpPr/>
          <p:nvPr/>
        </p:nvSpPr>
        <p:spPr>
          <a:xfrm>
            <a:off x="228600" y="152400"/>
            <a:ext cx="8547100" cy="2123658"/>
          </a:xfrm>
          <a:prstGeom prst="rect">
            <a:avLst/>
          </a:prstGeom>
        </p:spPr>
        <p:txBody>
          <a:bodyPr wrap="square">
            <a:spAutoFit/>
          </a:bodyPr>
          <a:lstStyle/>
          <a:p>
            <a:r>
              <a:rPr lang="en-US" dirty="0" smtClean="0"/>
              <a:t>“The </a:t>
            </a:r>
            <a:r>
              <a:rPr lang="en-US" dirty="0"/>
              <a:t>state has sent approximately one billion dollars back to school districts to help ease the transition when students go to charter schools, to help them readjust. What we’re seeing is that some districts are not making the adjustments that they need to make due to their enrollment</a:t>
            </a:r>
            <a:r>
              <a:rPr lang="en-US" dirty="0" smtClean="0"/>
              <a:t>.”</a:t>
            </a:r>
            <a:br>
              <a:rPr lang="en-US" dirty="0" smtClean="0"/>
            </a:br>
            <a:r>
              <a:rPr lang="en-US" dirty="0" smtClean="0"/>
              <a:t/>
            </a:r>
            <a:br>
              <a:rPr lang="en-US" dirty="0" smtClean="0"/>
            </a:br>
            <a:r>
              <a:rPr lang="en-US" sz="1400" i="1" dirty="0" smtClean="0"/>
              <a:t>Martha </a:t>
            </a:r>
            <a:r>
              <a:rPr lang="en-US" sz="1400" i="1" dirty="0"/>
              <a:t>M. “Marty” </a:t>
            </a:r>
            <a:r>
              <a:rPr lang="en-US" sz="1400" i="1" dirty="0" err="1" smtClean="0"/>
              <a:t>Walz</a:t>
            </a:r>
            <a:r>
              <a:rPr lang="en-US" sz="1400" i="1" dirty="0" smtClean="0"/>
              <a:t/>
            </a:r>
            <a:br>
              <a:rPr lang="en-US" sz="1400" i="1" dirty="0" smtClean="0"/>
            </a:br>
            <a:r>
              <a:rPr lang="en-US" sz="1400" i="1" dirty="0" smtClean="0"/>
              <a:t>Former State Representative and Senior Advisor to Democrats for Education Reform </a:t>
            </a:r>
            <a:br>
              <a:rPr lang="en-US" sz="1400" i="1" dirty="0" smtClean="0"/>
            </a:br>
            <a:r>
              <a:rPr lang="en-US" sz="1400" i="1" dirty="0" smtClean="0"/>
              <a:t>WBUR charter school debate, September 13, 2016</a:t>
            </a:r>
            <a:endParaRPr lang="en-US" sz="1400" i="1" dirty="0"/>
          </a:p>
        </p:txBody>
      </p:sp>
      <p:sp>
        <p:nvSpPr>
          <p:cNvPr id="7" name="Rectangle 6"/>
          <p:cNvSpPr/>
          <p:nvPr/>
        </p:nvSpPr>
        <p:spPr>
          <a:xfrm>
            <a:off x="5712512" y="2588081"/>
            <a:ext cx="3088588" cy="3508653"/>
          </a:xfrm>
          <a:prstGeom prst="rect">
            <a:avLst/>
          </a:prstGeom>
        </p:spPr>
        <p:txBody>
          <a:bodyPr wrap="square">
            <a:spAutoFit/>
          </a:bodyPr>
          <a:lstStyle/>
          <a:p>
            <a:r>
              <a:rPr lang="en-US" b="1" dirty="0">
                <a:solidFill>
                  <a:schemeClr val="accent2">
                    <a:lumMod val="50000"/>
                  </a:schemeClr>
                </a:solidFill>
              </a:rPr>
              <a:t>39</a:t>
            </a:r>
            <a:r>
              <a:rPr lang="en-US" dirty="0">
                <a:solidFill>
                  <a:schemeClr val="accent2">
                    <a:lumMod val="50000"/>
                  </a:schemeClr>
                </a:solidFill>
              </a:rPr>
              <a:t> Natick Students in</a:t>
            </a:r>
            <a:br>
              <a:rPr lang="en-US" dirty="0">
                <a:solidFill>
                  <a:schemeClr val="accent2">
                    <a:lumMod val="50000"/>
                  </a:schemeClr>
                </a:solidFill>
              </a:rPr>
            </a:br>
            <a:r>
              <a:rPr lang="en-US" dirty="0">
                <a:solidFill>
                  <a:schemeClr val="accent2">
                    <a:lumMod val="50000"/>
                  </a:schemeClr>
                </a:solidFill>
              </a:rPr>
              <a:t>Charter Schools:</a:t>
            </a:r>
          </a:p>
          <a:p>
            <a:r>
              <a:rPr lang="en-US" b="1" dirty="0">
                <a:solidFill>
                  <a:schemeClr val="accent2">
                    <a:lumMod val="50000"/>
                  </a:schemeClr>
                </a:solidFill>
              </a:rPr>
              <a:t>$435,421 </a:t>
            </a:r>
            <a:r>
              <a:rPr lang="en-US" dirty="0">
                <a:solidFill>
                  <a:schemeClr val="accent2">
                    <a:lumMod val="50000"/>
                  </a:schemeClr>
                </a:solidFill>
              </a:rPr>
              <a:t>Ch. 70 Garnishment</a:t>
            </a:r>
            <a:br>
              <a:rPr lang="en-US" dirty="0">
                <a:solidFill>
                  <a:schemeClr val="accent2">
                    <a:lumMod val="50000"/>
                  </a:schemeClr>
                </a:solidFill>
              </a:rPr>
            </a:br>
            <a:r>
              <a:rPr lang="en-US" b="1" dirty="0">
                <a:solidFill>
                  <a:schemeClr val="accent2">
                    <a:lumMod val="50000"/>
                  </a:schemeClr>
                </a:solidFill>
              </a:rPr>
              <a:t>$0 </a:t>
            </a:r>
            <a:r>
              <a:rPr lang="en-US" dirty="0">
                <a:solidFill>
                  <a:schemeClr val="accent2">
                    <a:lumMod val="50000"/>
                  </a:schemeClr>
                </a:solidFill>
              </a:rPr>
              <a:t>State Reimbursement</a:t>
            </a:r>
            <a:br>
              <a:rPr lang="en-US" dirty="0">
                <a:solidFill>
                  <a:schemeClr val="accent2">
                    <a:lumMod val="50000"/>
                  </a:schemeClr>
                </a:solidFill>
              </a:rPr>
            </a:br>
            <a:r>
              <a:rPr lang="en-US" b="1" dirty="0">
                <a:solidFill>
                  <a:schemeClr val="accent2">
                    <a:lumMod val="50000"/>
                  </a:schemeClr>
                </a:solidFill>
              </a:rPr>
              <a:t>$11,165 </a:t>
            </a:r>
            <a:r>
              <a:rPr lang="en-US" dirty="0">
                <a:solidFill>
                  <a:schemeClr val="accent2">
                    <a:lumMod val="50000"/>
                  </a:schemeClr>
                </a:solidFill>
              </a:rPr>
              <a:t>per pupil cost</a:t>
            </a:r>
            <a:br>
              <a:rPr lang="en-US" dirty="0">
                <a:solidFill>
                  <a:schemeClr val="accent2">
                    <a:lumMod val="50000"/>
                  </a:schemeClr>
                </a:solidFill>
              </a:rPr>
            </a:br>
            <a:r>
              <a:rPr lang="en-US" sz="1050" dirty="0">
                <a:solidFill>
                  <a:schemeClr val="accent2">
                    <a:lumMod val="50000"/>
                  </a:schemeClr>
                </a:solidFill>
              </a:rPr>
              <a:t>DESE Preliminary Charter Tuition, </a:t>
            </a:r>
            <a:r>
              <a:rPr lang="en-US" sz="1050" dirty="0" smtClean="0">
                <a:solidFill>
                  <a:schemeClr val="accent2">
                    <a:lumMod val="50000"/>
                  </a:schemeClr>
                </a:solidFill>
              </a:rPr>
              <a:t>FY17</a:t>
            </a:r>
          </a:p>
          <a:p>
            <a:endParaRPr lang="en-US" sz="1050" dirty="0" smtClean="0">
              <a:solidFill>
                <a:schemeClr val="accent2">
                  <a:lumMod val="50000"/>
                </a:schemeClr>
              </a:solidFill>
            </a:endParaRPr>
          </a:p>
          <a:p>
            <a:endParaRPr lang="en-US" sz="1050" dirty="0">
              <a:solidFill>
                <a:schemeClr val="accent2">
                  <a:lumMod val="50000"/>
                </a:schemeClr>
              </a:solidFill>
            </a:endParaRPr>
          </a:p>
          <a:p>
            <a:r>
              <a:rPr lang="en-US" dirty="0" smtClean="0">
                <a:solidFill>
                  <a:schemeClr val="accent2">
                    <a:lumMod val="50000"/>
                  </a:schemeClr>
                </a:solidFill>
              </a:rPr>
              <a:t>How do you adjust for a</a:t>
            </a:r>
            <a:endParaRPr lang="en-US" dirty="0">
              <a:solidFill>
                <a:schemeClr val="accent2">
                  <a:lumMod val="50000"/>
                </a:schemeClr>
              </a:solidFill>
            </a:endParaRPr>
          </a:p>
          <a:p>
            <a:r>
              <a:rPr lang="en-US" b="1" dirty="0">
                <a:solidFill>
                  <a:schemeClr val="accent2">
                    <a:lumMod val="50000"/>
                  </a:schemeClr>
                </a:solidFill>
              </a:rPr>
              <a:t>$435,421 </a:t>
            </a:r>
            <a:r>
              <a:rPr lang="en-US" dirty="0" smtClean="0">
                <a:solidFill>
                  <a:schemeClr val="accent2">
                    <a:lumMod val="50000"/>
                  </a:schemeClr>
                </a:solidFill>
              </a:rPr>
              <a:t>loss of revenue, when </a:t>
            </a:r>
            <a:r>
              <a:rPr lang="en-US" b="1" dirty="0" smtClean="0">
                <a:solidFill>
                  <a:schemeClr val="accent2">
                    <a:lumMod val="50000"/>
                  </a:schemeClr>
                </a:solidFill>
              </a:rPr>
              <a:t>39 students </a:t>
            </a:r>
            <a:r>
              <a:rPr lang="en-US" dirty="0" smtClean="0">
                <a:solidFill>
                  <a:schemeClr val="accent2">
                    <a:lumMod val="50000"/>
                  </a:schemeClr>
                </a:solidFill>
              </a:rPr>
              <a:t>leave a</a:t>
            </a:r>
            <a:br>
              <a:rPr lang="en-US" dirty="0" smtClean="0">
                <a:solidFill>
                  <a:schemeClr val="accent2">
                    <a:lumMod val="50000"/>
                  </a:schemeClr>
                </a:solidFill>
              </a:rPr>
            </a:br>
            <a:r>
              <a:rPr lang="en-US" dirty="0" smtClean="0">
                <a:solidFill>
                  <a:schemeClr val="accent2">
                    <a:lumMod val="50000"/>
                  </a:schemeClr>
                </a:solidFill>
              </a:rPr>
              <a:t>system of </a:t>
            </a:r>
            <a:r>
              <a:rPr lang="en-US" b="1" dirty="0" smtClean="0">
                <a:solidFill>
                  <a:schemeClr val="accent2">
                    <a:lumMod val="50000"/>
                  </a:schemeClr>
                </a:solidFill>
              </a:rPr>
              <a:t>8 schools</a:t>
            </a:r>
            <a:r>
              <a:rPr lang="en-US" dirty="0" smtClean="0">
                <a:solidFill>
                  <a:schemeClr val="accent2">
                    <a:lumMod val="50000"/>
                  </a:schemeClr>
                </a:solidFill>
              </a:rPr>
              <a:t>,</a:t>
            </a:r>
            <a:br>
              <a:rPr lang="en-US" dirty="0" smtClean="0">
                <a:solidFill>
                  <a:schemeClr val="accent2">
                    <a:lumMod val="50000"/>
                  </a:schemeClr>
                </a:solidFill>
              </a:rPr>
            </a:br>
            <a:r>
              <a:rPr lang="en-US" dirty="0" smtClean="0">
                <a:solidFill>
                  <a:schemeClr val="accent2">
                    <a:lumMod val="50000"/>
                  </a:schemeClr>
                </a:solidFill>
              </a:rPr>
              <a:t>with </a:t>
            </a:r>
            <a:r>
              <a:rPr lang="en-US" b="1" dirty="0" smtClean="0">
                <a:solidFill>
                  <a:schemeClr val="accent2">
                    <a:lumMod val="50000"/>
                  </a:schemeClr>
                </a:solidFill>
              </a:rPr>
              <a:t>13 grade levels</a:t>
            </a:r>
            <a:r>
              <a:rPr lang="en-US" dirty="0">
                <a:solidFill>
                  <a:schemeClr val="accent2">
                    <a:lumMod val="50000"/>
                  </a:schemeClr>
                </a:solidFill>
              </a:rPr>
              <a:t>?</a:t>
            </a:r>
            <a:endParaRPr lang="en-US" dirty="0" smtClean="0">
              <a:solidFill>
                <a:schemeClr val="accent2">
                  <a:lumMod val="50000"/>
                </a:schemeClr>
              </a:solidFill>
            </a:endParaRPr>
          </a:p>
          <a:p>
            <a:endParaRPr lang="en-US" sz="1050" dirty="0">
              <a:solidFill>
                <a:schemeClr val="accent2">
                  <a:lumMod val="50000"/>
                </a:schemeClr>
              </a:solidFill>
            </a:endParaRPr>
          </a:p>
        </p:txBody>
      </p:sp>
    </p:spTree>
    <p:extLst>
      <p:ext uri="{BB962C8B-B14F-4D97-AF65-F5344CB8AC3E}">
        <p14:creationId xmlns:p14="http://schemas.microsoft.com/office/powerpoint/2010/main" val="35622588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17</a:t>
            </a:fld>
            <a:endParaRPr lang="en-US"/>
          </a:p>
        </p:txBody>
      </p:sp>
      <p:pic>
        <p:nvPicPr>
          <p:cNvPr id="2" name="Picture 1" descr="Charter-WBUR-Debate-02-780x43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2588081"/>
            <a:ext cx="5104503" cy="2872919"/>
          </a:xfrm>
          <a:prstGeom prst="rect">
            <a:avLst/>
          </a:prstGeom>
        </p:spPr>
      </p:pic>
      <p:sp>
        <p:nvSpPr>
          <p:cNvPr id="3" name="Rectangle 2"/>
          <p:cNvSpPr/>
          <p:nvPr/>
        </p:nvSpPr>
        <p:spPr>
          <a:xfrm>
            <a:off x="228600" y="152400"/>
            <a:ext cx="8547100" cy="2123658"/>
          </a:xfrm>
          <a:prstGeom prst="rect">
            <a:avLst/>
          </a:prstGeom>
        </p:spPr>
        <p:txBody>
          <a:bodyPr wrap="square">
            <a:spAutoFit/>
          </a:bodyPr>
          <a:lstStyle/>
          <a:p>
            <a:r>
              <a:rPr lang="en-US" dirty="0" smtClean="0"/>
              <a:t>“</a:t>
            </a:r>
            <a:r>
              <a:rPr lang="en-US" dirty="0"/>
              <a:t>And charter schools were created in 1993 specifically to give families a choice because they needed to get out of their failing district schools. And so the idea here is to get away from locally controlled schools, in some instances for charters, because local control has led to far too many children not being well educated by district schools. </a:t>
            </a:r>
            <a:r>
              <a:rPr lang="en-US" dirty="0" smtClean="0"/>
              <a:t>”</a:t>
            </a:r>
            <a:br>
              <a:rPr lang="en-US" dirty="0" smtClean="0"/>
            </a:br>
            <a:r>
              <a:rPr lang="en-US" dirty="0" smtClean="0"/>
              <a:t/>
            </a:r>
            <a:br>
              <a:rPr lang="en-US" dirty="0" smtClean="0"/>
            </a:br>
            <a:r>
              <a:rPr lang="en-US" sz="1400" i="1" dirty="0" smtClean="0"/>
              <a:t>Martha </a:t>
            </a:r>
            <a:r>
              <a:rPr lang="en-US" sz="1400" i="1" dirty="0"/>
              <a:t>M. “Marty” </a:t>
            </a:r>
            <a:r>
              <a:rPr lang="en-US" sz="1400" i="1" dirty="0" err="1" smtClean="0"/>
              <a:t>Walz</a:t>
            </a:r>
            <a:r>
              <a:rPr lang="en-US" sz="1400" i="1" dirty="0" smtClean="0"/>
              <a:t/>
            </a:r>
            <a:br>
              <a:rPr lang="en-US" sz="1400" i="1" dirty="0" smtClean="0"/>
            </a:br>
            <a:r>
              <a:rPr lang="en-US" sz="1400" i="1" dirty="0" smtClean="0"/>
              <a:t>Former State Representative and Senior Advisor to Democrats for Education Reform </a:t>
            </a:r>
            <a:br>
              <a:rPr lang="en-US" sz="1400" i="1" dirty="0" smtClean="0"/>
            </a:br>
            <a:r>
              <a:rPr lang="en-US" sz="1400" i="1" dirty="0" smtClean="0"/>
              <a:t>WBUR charter school debate, September 13, 2016</a:t>
            </a:r>
            <a:endParaRPr lang="en-US" sz="1400" i="1" dirty="0"/>
          </a:p>
        </p:txBody>
      </p:sp>
      <p:sp>
        <p:nvSpPr>
          <p:cNvPr id="7" name="Rectangle 6"/>
          <p:cNvSpPr/>
          <p:nvPr/>
        </p:nvSpPr>
        <p:spPr>
          <a:xfrm>
            <a:off x="5712512" y="2416325"/>
            <a:ext cx="3431488" cy="3816430"/>
          </a:xfrm>
          <a:prstGeom prst="rect">
            <a:avLst/>
          </a:prstGeom>
        </p:spPr>
        <p:txBody>
          <a:bodyPr wrap="square">
            <a:spAutoFit/>
          </a:bodyPr>
          <a:lstStyle/>
          <a:p>
            <a:r>
              <a:rPr lang="en-US" dirty="0" smtClean="0">
                <a:solidFill>
                  <a:srgbClr val="953735"/>
                </a:solidFill>
              </a:rPr>
              <a:t>Boston Globe, Sep. 14, 1993:</a:t>
            </a:r>
            <a:r>
              <a:rPr lang="en-US" sz="800" dirty="0" smtClean="0">
                <a:solidFill>
                  <a:srgbClr val="953735"/>
                </a:solidFill>
              </a:rPr>
              <a:t/>
            </a:r>
            <a:br>
              <a:rPr lang="en-US" sz="800" dirty="0" smtClean="0">
                <a:solidFill>
                  <a:srgbClr val="953735"/>
                </a:solidFill>
              </a:rPr>
            </a:br>
            <a:r>
              <a:rPr lang="en-US" sz="800" dirty="0" smtClean="0">
                <a:solidFill>
                  <a:srgbClr val="953735"/>
                </a:solidFill>
              </a:rPr>
              <a:t/>
            </a:r>
            <a:br>
              <a:rPr lang="en-US" sz="800" dirty="0" smtClean="0">
                <a:solidFill>
                  <a:srgbClr val="953735"/>
                </a:solidFill>
              </a:rPr>
            </a:br>
            <a:r>
              <a:rPr lang="en-US" dirty="0">
                <a:solidFill>
                  <a:srgbClr val="953735"/>
                </a:solidFill>
              </a:rPr>
              <a:t>Under the education reform law cosponsored by Roosevelt and signed by Weld on June 18, the state committed itself to </a:t>
            </a:r>
            <a:r>
              <a:rPr lang="en-US" b="1" dirty="0">
                <a:solidFill>
                  <a:srgbClr val="953735"/>
                </a:solidFill>
              </a:rPr>
              <a:t>a $1.3 billion increase in state spending on schools by the year 2000, </a:t>
            </a:r>
            <a:r>
              <a:rPr lang="en-US" dirty="0">
                <a:solidFill>
                  <a:srgbClr val="953735"/>
                </a:solidFill>
              </a:rPr>
              <a:t>mostly in low-income cities with poor-performing school systems, in order to ensure that every school in the state could spend at least $5,550 per student annually by then.</a:t>
            </a:r>
          </a:p>
        </p:txBody>
      </p:sp>
    </p:spTree>
    <p:extLst>
      <p:ext uri="{BB962C8B-B14F-4D97-AF65-F5344CB8AC3E}">
        <p14:creationId xmlns:p14="http://schemas.microsoft.com/office/powerpoint/2010/main" val="9146820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18</a:t>
            </a:fld>
            <a:endParaRPr lang="en-US"/>
          </a:p>
        </p:txBody>
      </p:sp>
      <p:pic>
        <p:nvPicPr>
          <p:cNvPr id="2" name="Picture 1" descr="Charter-WBUR-Debate-02-780x43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2588081"/>
            <a:ext cx="5104503" cy="2872919"/>
          </a:xfrm>
          <a:prstGeom prst="rect">
            <a:avLst/>
          </a:prstGeom>
        </p:spPr>
      </p:pic>
      <p:sp>
        <p:nvSpPr>
          <p:cNvPr id="3" name="Rectangle 2"/>
          <p:cNvSpPr/>
          <p:nvPr/>
        </p:nvSpPr>
        <p:spPr>
          <a:xfrm>
            <a:off x="228600" y="152400"/>
            <a:ext cx="8547100" cy="2123658"/>
          </a:xfrm>
          <a:prstGeom prst="rect">
            <a:avLst/>
          </a:prstGeom>
        </p:spPr>
        <p:txBody>
          <a:bodyPr wrap="square">
            <a:spAutoFit/>
          </a:bodyPr>
          <a:lstStyle/>
          <a:p>
            <a:r>
              <a:rPr lang="en-US" dirty="0" smtClean="0"/>
              <a:t>“</a:t>
            </a:r>
            <a:r>
              <a:rPr lang="en-US" dirty="0"/>
              <a:t>And charter schools were created in 1993 specifically to give families a choice because they needed to get out of their failing district schools. And so the idea here is to get away from locally controlled schools, in some instances for charters, because local control has led to far too many children not being well educated by district schools. </a:t>
            </a:r>
            <a:r>
              <a:rPr lang="en-US" dirty="0" smtClean="0"/>
              <a:t>”</a:t>
            </a:r>
            <a:br>
              <a:rPr lang="en-US" dirty="0" smtClean="0"/>
            </a:br>
            <a:r>
              <a:rPr lang="en-US" dirty="0" smtClean="0"/>
              <a:t/>
            </a:r>
            <a:br>
              <a:rPr lang="en-US" dirty="0" smtClean="0"/>
            </a:br>
            <a:r>
              <a:rPr lang="en-US" sz="1400" i="1" dirty="0" smtClean="0"/>
              <a:t>Martha </a:t>
            </a:r>
            <a:r>
              <a:rPr lang="en-US" sz="1400" i="1" dirty="0"/>
              <a:t>M. “Marty” </a:t>
            </a:r>
            <a:r>
              <a:rPr lang="en-US" sz="1400" i="1" dirty="0" err="1" smtClean="0"/>
              <a:t>Walz</a:t>
            </a:r>
            <a:r>
              <a:rPr lang="en-US" sz="1400" i="1" dirty="0" smtClean="0"/>
              <a:t/>
            </a:r>
            <a:br>
              <a:rPr lang="en-US" sz="1400" i="1" dirty="0" smtClean="0"/>
            </a:br>
            <a:r>
              <a:rPr lang="en-US" sz="1400" i="1" dirty="0" smtClean="0"/>
              <a:t>Former State Representative and Senior Advisor to Democrats for Education Reform </a:t>
            </a:r>
            <a:br>
              <a:rPr lang="en-US" sz="1400" i="1" dirty="0" smtClean="0"/>
            </a:br>
            <a:r>
              <a:rPr lang="en-US" sz="1400" i="1" dirty="0" smtClean="0"/>
              <a:t>WBUR charter school debate, September 13, 2016</a:t>
            </a:r>
            <a:endParaRPr lang="en-US" sz="1400" i="1" dirty="0"/>
          </a:p>
        </p:txBody>
      </p:sp>
      <p:sp>
        <p:nvSpPr>
          <p:cNvPr id="7" name="Rectangle 6"/>
          <p:cNvSpPr/>
          <p:nvPr/>
        </p:nvSpPr>
        <p:spPr>
          <a:xfrm>
            <a:off x="5712512" y="2351048"/>
            <a:ext cx="3431488" cy="4370428"/>
          </a:xfrm>
          <a:prstGeom prst="rect">
            <a:avLst/>
          </a:prstGeom>
        </p:spPr>
        <p:txBody>
          <a:bodyPr wrap="square">
            <a:spAutoFit/>
          </a:bodyPr>
          <a:lstStyle/>
          <a:p>
            <a:r>
              <a:rPr lang="en-US" dirty="0" smtClean="0">
                <a:solidFill>
                  <a:srgbClr val="953735"/>
                </a:solidFill>
              </a:rPr>
              <a:t>Boston Globe, Sep. 14, 1993:</a:t>
            </a:r>
            <a:r>
              <a:rPr lang="en-US" sz="800" dirty="0" smtClean="0">
                <a:solidFill>
                  <a:srgbClr val="953735"/>
                </a:solidFill>
              </a:rPr>
              <a:t/>
            </a:r>
            <a:br>
              <a:rPr lang="en-US" sz="800" dirty="0" smtClean="0">
                <a:solidFill>
                  <a:srgbClr val="953735"/>
                </a:solidFill>
              </a:rPr>
            </a:br>
            <a:r>
              <a:rPr lang="en-US" sz="800" dirty="0" smtClean="0">
                <a:solidFill>
                  <a:srgbClr val="953735"/>
                </a:solidFill>
              </a:rPr>
              <a:t/>
            </a:r>
            <a:br>
              <a:rPr lang="en-US" sz="800" dirty="0" smtClean="0">
                <a:solidFill>
                  <a:srgbClr val="953735"/>
                </a:solidFill>
              </a:rPr>
            </a:br>
            <a:r>
              <a:rPr lang="en-US" dirty="0">
                <a:solidFill>
                  <a:srgbClr val="953735"/>
                </a:solidFill>
              </a:rPr>
              <a:t>The law also requires students to meet strict </a:t>
            </a:r>
            <a:r>
              <a:rPr lang="en-US" b="1" dirty="0">
                <a:solidFill>
                  <a:srgbClr val="953735"/>
                </a:solidFill>
              </a:rPr>
              <a:t>new standards </a:t>
            </a:r>
            <a:r>
              <a:rPr lang="en-US" dirty="0">
                <a:solidFill>
                  <a:srgbClr val="953735"/>
                </a:solidFill>
              </a:rPr>
              <a:t>to graduate from high school, mandates a battery of new </a:t>
            </a:r>
            <a:r>
              <a:rPr lang="en-US" b="1" dirty="0">
                <a:solidFill>
                  <a:srgbClr val="953735"/>
                </a:solidFill>
              </a:rPr>
              <a:t>student assessment tests </a:t>
            </a:r>
            <a:r>
              <a:rPr lang="en-US" dirty="0">
                <a:solidFill>
                  <a:srgbClr val="953735"/>
                </a:solidFill>
              </a:rPr>
              <a:t>to evaluate how well individual schools are doing, </a:t>
            </a:r>
            <a:r>
              <a:rPr lang="en-US" b="1" dirty="0">
                <a:solidFill>
                  <a:srgbClr val="953735"/>
                </a:solidFill>
              </a:rPr>
              <a:t>replaces teacher tenure</a:t>
            </a:r>
            <a:r>
              <a:rPr lang="en-US" dirty="0">
                <a:solidFill>
                  <a:srgbClr val="953735"/>
                </a:solidFill>
              </a:rPr>
              <a:t> with a simpler way of getting rid of poor teachers, provides more money for </a:t>
            </a:r>
            <a:r>
              <a:rPr lang="en-US" b="1" dirty="0">
                <a:solidFill>
                  <a:srgbClr val="953735"/>
                </a:solidFill>
              </a:rPr>
              <a:t>teachers' continuing education</a:t>
            </a:r>
            <a:r>
              <a:rPr lang="en-US" dirty="0">
                <a:solidFill>
                  <a:srgbClr val="953735"/>
                </a:solidFill>
              </a:rPr>
              <a:t>, and </a:t>
            </a:r>
            <a:r>
              <a:rPr lang="en-US" b="1" dirty="0">
                <a:solidFill>
                  <a:srgbClr val="953735"/>
                </a:solidFill>
              </a:rPr>
              <a:t>transfers the power to hire and fire teachers </a:t>
            </a:r>
            <a:r>
              <a:rPr lang="en-US" dirty="0">
                <a:solidFill>
                  <a:srgbClr val="953735"/>
                </a:solidFill>
              </a:rPr>
              <a:t>from school boards to principals.</a:t>
            </a:r>
          </a:p>
        </p:txBody>
      </p:sp>
    </p:spTree>
    <p:extLst>
      <p:ext uri="{BB962C8B-B14F-4D97-AF65-F5344CB8AC3E}">
        <p14:creationId xmlns:p14="http://schemas.microsoft.com/office/powerpoint/2010/main" val="36401559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19</a:t>
            </a:fld>
            <a:endParaRPr lang="en-US"/>
          </a:p>
        </p:txBody>
      </p:sp>
      <p:pic>
        <p:nvPicPr>
          <p:cNvPr id="2" name="Picture 1" descr="Charter-WBUR-Debate-02-780x43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2588081"/>
            <a:ext cx="5104503" cy="2872919"/>
          </a:xfrm>
          <a:prstGeom prst="rect">
            <a:avLst/>
          </a:prstGeom>
        </p:spPr>
      </p:pic>
      <p:sp>
        <p:nvSpPr>
          <p:cNvPr id="3" name="Rectangle 2"/>
          <p:cNvSpPr/>
          <p:nvPr/>
        </p:nvSpPr>
        <p:spPr>
          <a:xfrm>
            <a:off x="228600" y="152400"/>
            <a:ext cx="8547100" cy="2123658"/>
          </a:xfrm>
          <a:prstGeom prst="rect">
            <a:avLst/>
          </a:prstGeom>
        </p:spPr>
        <p:txBody>
          <a:bodyPr wrap="square">
            <a:spAutoFit/>
          </a:bodyPr>
          <a:lstStyle/>
          <a:p>
            <a:r>
              <a:rPr lang="en-US" dirty="0" smtClean="0"/>
              <a:t>“</a:t>
            </a:r>
            <a:r>
              <a:rPr lang="en-US" dirty="0"/>
              <a:t>And charter schools were created in 1993 specifically to give families a choice because they needed to get out of their failing district schools. And so the idea here is to get away from locally controlled schools, in some instances for charters, because local control has led to far too many children not being well educated by district schools. </a:t>
            </a:r>
            <a:r>
              <a:rPr lang="en-US" dirty="0" smtClean="0"/>
              <a:t>”</a:t>
            </a:r>
            <a:br>
              <a:rPr lang="en-US" dirty="0" smtClean="0"/>
            </a:br>
            <a:r>
              <a:rPr lang="en-US" dirty="0" smtClean="0"/>
              <a:t/>
            </a:r>
            <a:br>
              <a:rPr lang="en-US" dirty="0" smtClean="0"/>
            </a:br>
            <a:r>
              <a:rPr lang="en-US" sz="1400" i="1" dirty="0" smtClean="0"/>
              <a:t>Martha </a:t>
            </a:r>
            <a:r>
              <a:rPr lang="en-US" sz="1400" i="1" dirty="0"/>
              <a:t>M. “Marty” </a:t>
            </a:r>
            <a:r>
              <a:rPr lang="en-US" sz="1400" i="1" dirty="0" err="1" smtClean="0"/>
              <a:t>Walz</a:t>
            </a:r>
            <a:r>
              <a:rPr lang="en-US" sz="1400" i="1" dirty="0" smtClean="0"/>
              <a:t/>
            </a:r>
            <a:br>
              <a:rPr lang="en-US" sz="1400" i="1" dirty="0" smtClean="0"/>
            </a:br>
            <a:r>
              <a:rPr lang="en-US" sz="1400" i="1" dirty="0" smtClean="0"/>
              <a:t>Former State Representative and Senior Advisor to Democrats for Education Reform </a:t>
            </a:r>
            <a:br>
              <a:rPr lang="en-US" sz="1400" i="1" dirty="0" smtClean="0"/>
            </a:br>
            <a:r>
              <a:rPr lang="en-US" sz="1400" i="1" dirty="0" smtClean="0"/>
              <a:t>WBUR charter school debate, September 13, 2016</a:t>
            </a:r>
            <a:endParaRPr lang="en-US" sz="1400" i="1" dirty="0"/>
          </a:p>
        </p:txBody>
      </p:sp>
      <p:sp>
        <p:nvSpPr>
          <p:cNvPr id="7" name="Rectangle 6"/>
          <p:cNvSpPr/>
          <p:nvPr/>
        </p:nvSpPr>
        <p:spPr>
          <a:xfrm>
            <a:off x="5712512" y="2454425"/>
            <a:ext cx="3088588" cy="3439404"/>
          </a:xfrm>
          <a:prstGeom prst="rect">
            <a:avLst/>
          </a:prstGeom>
        </p:spPr>
        <p:txBody>
          <a:bodyPr wrap="square">
            <a:spAutoFit/>
          </a:bodyPr>
          <a:lstStyle/>
          <a:p>
            <a:r>
              <a:rPr lang="en-US" dirty="0" smtClean="0">
                <a:solidFill>
                  <a:srgbClr val="953735"/>
                </a:solidFill>
              </a:rPr>
              <a:t>Boston Globe, June 7, 1993:</a:t>
            </a:r>
            <a:r>
              <a:rPr lang="en-US" sz="800" dirty="0" smtClean="0">
                <a:solidFill>
                  <a:srgbClr val="953735"/>
                </a:solidFill>
              </a:rPr>
              <a:t/>
            </a:r>
            <a:br>
              <a:rPr lang="en-US" sz="800" dirty="0" smtClean="0">
                <a:solidFill>
                  <a:srgbClr val="953735"/>
                </a:solidFill>
              </a:rPr>
            </a:br>
            <a:r>
              <a:rPr lang="en-US" sz="800" dirty="0" smtClean="0">
                <a:solidFill>
                  <a:srgbClr val="953735"/>
                </a:solidFill>
              </a:rPr>
              <a:t/>
            </a:r>
            <a:br>
              <a:rPr lang="en-US" sz="800" dirty="0" smtClean="0">
                <a:solidFill>
                  <a:srgbClr val="953735"/>
                </a:solidFill>
              </a:rPr>
            </a:br>
            <a:r>
              <a:rPr lang="en-US" dirty="0" smtClean="0">
                <a:solidFill>
                  <a:srgbClr val="953735"/>
                </a:solidFill>
              </a:rPr>
              <a:t>"</a:t>
            </a:r>
            <a:r>
              <a:rPr lang="en-US" dirty="0">
                <a:solidFill>
                  <a:srgbClr val="953735"/>
                </a:solidFill>
              </a:rPr>
              <a:t>Charter schools," innovative schools given public money but run by groups of teachers, parents, universities or museums, have </a:t>
            </a:r>
            <a:r>
              <a:rPr lang="en-US" b="1" dirty="0">
                <a:solidFill>
                  <a:srgbClr val="953735"/>
                </a:solidFill>
              </a:rPr>
              <a:t>been limited to 25</a:t>
            </a:r>
            <a:r>
              <a:rPr lang="en-US" dirty="0">
                <a:solidFill>
                  <a:srgbClr val="953735"/>
                </a:solidFill>
              </a:rPr>
              <a:t>, with </a:t>
            </a:r>
            <a:r>
              <a:rPr lang="en-US" b="1" dirty="0">
                <a:solidFill>
                  <a:srgbClr val="953735"/>
                </a:solidFill>
              </a:rPr>
              <a:t>no more than five in Boston</a:t>
            </a:r>
            <a:r>
              <a:rPr lang="en-US" dirty="0">
                <a:solidFill>
                  <a:srgbClr val="953735"/>
                </a:solidFill>
              </a:rPr>
              <a:t>, and they may not open before September 1995 and </a:t>
            </a:r>
            <a:r>
              <a:rPr lang="en-US" b="1" dirty="0">
                <a:solidFill>
                  <a:srgbClr val="953735"/>
                </a:solidFill>
              </a:rPr>
              <a:t>may not enroll more than about 6,500 students</a:t>
            </a:r>
            <a:r>
              <a:rPr lang="en-US" dirty="0">
                <a:solidFill>
                  <a:srgbClr val="953735"/>
                </a:solidFill>
              </a:rPr>
              <a:t>. </a:t>
            </a:r>
            <a:r>
              <a:rPr lang="en-US" dirty="0" smtClean="0">
                <a:solidFill>
                  <a:srgbClr val="953735"/>
                </a:solidFill>
              </a:rPr>
              <a:t/>
            </a:r>
            <a:br>
              <a:rPr lang="en-US" dirty="0" smtClean="0">
                <a:solidFill>
                  <a:srgbClr val="953735"/>
                </a:solidFill>
              </a:rPr>
            </a:br>
            <a:endParaRPr lang="en-US" sz="1050" dirty="0">
              <a:solidFill>
                <a:srgbClr val="953735"/>
              </a:solidFill>
            </a:endParaRPr>
          </a:p>
        </p:txBody>
      </p:sp>
    </p:spTree>
    <p:extLst>
      <p:ext uri="{BB962C8B-B14F-4D97-AF65-F5344CB8AC3E}">
        <p14:creationId xmlns:p14="http://schemas.microsoft.com/office/powerpoint/2010/main" val="13396853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4233862535"/>
              </p:ext>
            </p:extLst>
          </p:nvPr>
        </p:nvGraphicFramePr>
        <p:xfrm>
          <a:off x="284480" y="513080"/>
          <a:ext cx="8575040" cy="583184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598459" y="117692"/>
            <a:ext cx="4545541" cy="7017304"/>
          </a:xfrm>
          <a:prstGeom prst="rect">
            <a:avLst/>
          </a:prstGeom>
          <a:noFill/>
        </p:spPr>
        <p:txBody>
          <a:bodyPr wrap="square" rtlCol="0">
            <a:spAutoFit/>
          </a:bodyPr>
          <a:lstStyle/>
          <a:p>
            <a:pPr algn="ctr">
              <a:defRPr sz="1800" b="1" i="0" u="none" strike="noStrike" kern="1200" baseline="0">
                <a:solidFill>
                  <a:sysClr val="windowText" lastClr="000000"/>
                </a:solidFill>
                <a:latin typeface="+mn-lt"/>
                <a:ea typeface="+mn-ea"/>
                <a:cs typeface="+mn-cs"/>
              </a:defRPr>
            </a:pPr>
            <a:r>
              <a:rPr lang="en-US" sz="2400" dirty="0" smtClean="0"/>
              <a:t>The current charter school</a:t>
            </a:r>
          </a:p>
          <a:p>
            <a:pPr algn="ctr">
              <a:defRPr sz="1800" b="1" i="0" u="none" strike="noStrike" kern="1200" baseline="0">
                <a:solidFill>
                  <a:sysClr val="windowText" lastClr="000000"/>
                </a:solidFill>
                <a:latin typeface="+mn-lt"/>
                <a:ea typeface="+mn-ea"/>
                <a:cs typeface="+mn-cs"/>
              </a:defRPr>
            </a:pPr>
            <a:r>
              <a:rPr lang="en-US" sz="2400" dirty="0" smtClean="0"/>
              <a:t>cap is really a plug in the</a:t>
            </a:r>
            <a:br>
              <a:rPr lang="en-US" sz="2400" dirty="0" smtClean="0"/>
            </a:br>
            <a:r>
              <a:rPr lang="en-US" sz="2400" dirty="0" smtClean="0"/>
              <a:t>fiscal drain. </a:t>
            </a:r>
            <a:br>
              <a:rPr lang="en-US" sz="2400" dirty="0" smtClean="0"/>
            </a:br>
            <a:r>
              <a:rPr lang="en-US" sz="1200" dirty="0" smtClean="0"/>
              <a:t/>
            </a:r>
            <a:br>
              <a:rPr lang="en-US" sz="1200" dirty="0" smtClean="0"/>
            </a:br>
            <a:r>
              <a:rPr lang="en-US" sz="2400" dirty="0" smtClean="0"/>
              <a:t>For most Massachusetts districts,</a:t>
            </a:r>
            <a:br>
              <a:rPr lang="en-US" sz="2400" dirty="0" smtClean="0"/>
            </a:br>
            <a:r>
              <a:rPr lang="en-US" sz="2400" dirty="0" smtClean="0"/>
              <a:t>the drain is plugged at</a:t>
            </a:r>
            <a:br>
              <a:rPr lang="en-US" sz="2400" dirty="0" smtClean="0"/>
            </a:br>
            <a:r>
              <a:rPr lang="en-US" sz="2400" dirty="0" smtClean="0"/>
              <a:t>9% of </a:t>
            </a:r>
            <a:r>
              <a:rPr lang="en-US" sz="2400" dirty="0" smtClean="0">
                <a:solidFill>
                  <a:srgbClr val="FF0000"/>
                </a:solidFill>
              </a:rPr>
              <a:t>Net School Spending</a:t>
            </a:r>
            <a:r>
              <a:rPr lang="en-US" sz="2400" dirty="0" smtClean="0"/>
              <a:t>.</a:t>
            </a:r>
            <a:r>
              <a:rPr lang="en-US" sz="1200" dirty="0" smtClean="0"/>
              <a:t/>
            </a:r>
            <a:br>
              <a:rPr lang="en-US" sz="1200" dirty="0" smtClean="0"/>
            </a:br>
            <a:r>
              <a:rPr lang="en-US" sz="1200" dirty="0" smtClean="0"/>
              <a:t/>
            </a:r>
            <a:br>
              <a:rPr lang="en-US" sz="1200" dirty="0" smtClean="0"/>
            </a:br>
            <a:r>
              <a:rPr lang="en-US" sz="2400" dirty="0" smtClean="0"/>
              <a:t>For the bottom 10% of districts</a:t>
            </a:r>
            <a:br>
              <a:rPr lang="en-US" sz="2400" dirty="0" smtClean="0"/>
            </a:br>
            <a:r>
              <a:rPr lang="en-US" sz="2400" dirty="0" smtClean="0"/>
              <a:t>the drain is plugged at</a:t>
            </a:r>
            <a:br>
              <a:rPr lang="en-US" sz="2400" dirty="0" smtClean="0"/>
            </a:br>
            <a:r>
              <a:rPr lang="en-US" sz="2400" dirty="0" smtClean="0"/>
              <a:t>18% of </a:t>
            </a:r>
            <a:r>
              <a:rPr lang="en-US" sz="2400" dirty="0" smtClean="0">
                <a:solidFill>
                  <a:srgbClr val="FF0000"/>
                </a:solidFill>
              </a:rPr>
              <a:t>Net School Spending</a:t>
            </a:r>
            <a:r>
              <a:rPr lang="en-US" sz="2400" dirty="0" smtClean="0"/>
              <a:t>.</a:t>
            </a:r>
            <a:endParaRPr lang="en-US" sz="1200" dirty="0" smtClean="0"/>
          </a:p>
          <a:p>
            <a:pPr algn="ctr">
              <a:defRPr sz="1800" b="1" i="0" u="none" strike="noStrike" kern="1200" baseline="0">
                <a:solidFill>
                  <a:sysClr val="windowText" lastClr="000000"/>
                </a:solidFill>
                <a:latin typeface="+mn-lt"/>
                <a:ea typeface="+mn-ea"/>
                <a:cs typeface="+mn-cs"/>
              </a:defRPr>
            </a:pPr>
            <a:endParaRPr lang="en-US" sz="1200" dirty="0"/>
          </a:p>
          <a:p>
            <a:pPr algn="ctr">
              <a:defRPr sz="1800" b="1" i="0" u="none" strike="noStrike" kern="1200" baseline="0">
                <a:solidFill>
                  <a:sysClr val="windowText" lastClr="000000"/>
                </a:solidFill>
                <a:latin typeface="+mn-lt"/>
                <a:ea typeface="+mn-ea"/>
                <a:cs typeface="+mn-cs"/>
              </a:defRPr>
            </a:pPr>
            <a:r>
              <a:rPr lang="en-US" sz="2400" dirty="0" smtClean="0"/>
              <a:t>If the per pupil </a:t>
            </a:r>
            <a:br>
              <a:rPr lang="en-US" sz="2400" dirty="0" smtClean="0"/>
            </a:br>
            <a:r>
              <a:rPr lang="en-US" sz="2400" dirty="0" smtClean="0"/>
              <a:t>charter school garnishment</a:t>
            </a:r>
            <a:br>
              <a:rPr lang="en-US" sz="2400" dirty="0" smtClean="0"/>
            </a:br>
            <a:r>
              <a:rPr lang="en-US" sz="2400" dirty="0" smtClean="0"/>
              <a:t>from local districts</a:t>
            </a:r>
            <a:br>
              <a:rPr lang="en-US" sz="2400" dirty="0" smtClean="0"/>
            </a:br>
            <a:r>
              <a:rPr lang="en-US" sz="2400" dirty="0" smtClean="0"/>
              <a:t>is cut in half,</a:t>
            </a:r>
            <a:br>
              <a:rPr lang="en-US" sz="2400" dirty="0" smtClean="0"/>
            </a:br>
            <a:r>
              <a:rPr lang="en-US" sz="2400" dirty="0" smtClean="0"/>
              <a:t>the number of available </a:t>
            </a:r>
            <a:br>
              <a:rPr lang="en-US" sz="2400" dirty="0" smtClean="0"/>
            </a:br>
            <a:r>
              <a:rPr lang="en-US" sz="2400" dirty="0" smtClean="0"/>
              <a:t>charter school seats</a:t>
            </a:r>
            <a:br>
              <a:rPr lang="en-US" sz="2400" dirty="0" smtClean="0"/>
            </a:br>
            <a:r>
              <a:rPr lang="en-US" sz="2400" dirty="0" smtClean="0"/>
              <a:t>would double.</a:t>
            </a:r>
          </a:p>
          <a:p>
            <a:endParaRPr lang="en-US" dirty="0"/>
          </a:p>
        </p:txBody>
      </p:sp>
    </p:spTree>
    <p:extLst>
      <p:ext uri="{BB962C8B-B14F-4D97-AF65-F5344CB8AC3E}">
        <p14:creationId xmlns:p14="http://schemas.microsoft.com/office/powerpoint/2010/main" val="11539032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wded.jpg"/>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2133600" y="-190499"/>
            <a:ext cx="11277600" cy="7048500"/>
          </a:xfrm>
          <a:prstGeom prst="rect">
            <a:avLst/>
          </a:prstGeom>
        </p:spPr>
      </p:pic>
      <p:sp>
        <p:nvSpPr>
          <p:cNvPr id="2" name="Title 1"/>
          <p:cNvSpPr>
            <a:spLocks noGrp="1"/>
          </p:cNvSpPr>
          <p:nvPr>
            <p:ph type="title"/>
          </p:nvPr>
        </p:nvSpPr>
        <p:spPr>
          <a:xfrm>
            <a:off x="457200" y="998538"/>
            <a:ext cx="8229600" cy="1871663"/>
          </a:xfrm>
        </p:spPr>
        <p:txBody>
          <a:bodyPr>
            <a:normAutofit fontScale="90000"/>
          </a:bodyPr>
          <a:lstStyle/>
          <a:p>
            <a:r>
              <a:rPr lang="en-US" b="1" dirty="0">
                <a:solidFill>
                  <a:schemeClr val="tx2">
                    <a:lumMod val="50000"/>
                  </a:schemeClr>
                </a:solidFill>
                <a:latin typeface="Optima"/>
                <a:cs typeface="Optima"/>
              </a:rPr>
              <a:t>Massachusetts:</a:t>
            </a:r>
            <a:br>
              <a:rPr lang="en-US" b="1" dirty="0">
                <a:solidFill>
                  <a:schemeClr val="tx2">
                    <a:lumMod val="50000"/>
                  </a:schemeClr>
                </a:solidFill>
                <a:latin typeface="Optima"/>
                <a:cs typeface="Optima"/>
              </a:rPr>
            </a:br>
            <a:r>
              <a:rPr lang="en-US" b="1" dirty="0">
                <a:solidFill>
                  <a:schemeClr val="tx2">
                    <a:lumMod val="50000"/>
                  </a:schemeClr>
                </a:solidFill>
                <a:latin typeface="Optima"/>
                <a:cs typeface="Optima"/>
              </a:rPr>
              <a:t>Strong tradition of setting a high standard for accountable local governance.</a:t>
            </a:r>
            <a:br>
              <a:rPr lang="en-US" b="1" dirty="0">
                <a:solidFill>
                  <a:schemeClr val="tx2">
                    <a:lumMod val="50000"/>
                  </a:schemeClr>
                </a:solidFill>
                <a:latin typeface="Optima"/>
                <a:cs typeface="Optima"/>
              </a:rPr>
            </a:br>
            <a:endParaRPr lang="en-US" dirty="0"/>
          </a:p>
        </p:txBody>
      </p:sp>
      <p:sp>
        <p:nvSpPr>
          <p:cNvPr id="6" name="Slide Number Placeholder 5"/>
          <p:cNvSpPr>
            <a:spLocks noGrp="1"/>
          </p:cNvSpPr>
          <p:nvPr>
            <p:ph type="sldNum" sz="quarter" idx="12"/>
          </p:nvPr>
        </p:nvSpPr>
        <p:spPr/>
        <p:txBody>
          <a:bodyPr/>
          <a:lstStyle/>
          <a:p>
            <a:fld id="{8519FC20-4CBC-634B-8D18-FE2819A7E2DE}" type="slidenum">
              <a:rPr lang="en-US" smtClean="0"/>
              <a:t>20</a:t>
            </a:fld>
            <a:endParaRPr lang="en-US"/>
          </a:p>
        </p:txBody>
      </p:sp>
    </p:spTree>
    <p:extLst>
      <p:ext uri="{BB962C8B-B14F-4D97-AF65-F5344CB8AC3E}">
        <p14:creationId xmlns:p14="http://schemas.microsoft.com/office/powerpoint/2010/main" val="12943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31106" y="117692"/>
            <a:ext cx="3312894" cy="6740308"/>
          </a:xfrm>
          <a:prstGeom prst="rect">
            <a:avLst/>
          </a:prstGeom>
          <a:noFill/>
        </p:spPr>
        <p:txBody>
          <a:bodyPr wrap="square" rtlCol="0">
            <a:spAutoFit/>
          </a:bodyPr>
          <a:lstStyle/>
          <a:p>
            <a:pPr algn="ctr">
              <a:defRPr sz="1800" b="1" i="0" u="none" strike="noStrike" kern="1200" baseline="0">
                <a:solidFill>
                  <a:sysClr val="windowText" lastClr="000000"/>
                </a:solidFill>
                <a:latin typeface="+mn-lt"/>
                <a:ea typeface="+mn-ea"/>
                <a:cs typeface="+mn-cs"/>
              </a:defRPr>
            </a:pPr>
            <a:r>
              <a:rPr lang="en-US" dirty="0"/>
              <a:t>In FY 2017, Massachusetts</a:t>
            </a:r>
          </a:p>
          <a:p>
            <a:pPr algn="ctr">
              <a:defRPr sz="1800" b="1" i="0" u="none" strike="noStrike" kern="1200" baseline="0">
                <a:solidFill>
                  <a:sysClr val="windowText" lastClr="000000"/>
                </a:solidFill>
                <a:latin typeface="+mn-lt"/>
                <a:ea typeface="+mn-ea"/>
                <a:cs typeface="+mn-cs"/>
              </a:defRPr>
            </a:pPr>
            <a:r>
              <a:rPr lang="en-US" dirty="0"/>
              <a:t>DEFLATED the per-pupil</a:t>
            </a:r>
            <a:br>
              <a:rPr lang="en-US" dirty="0"/>
            </a:br>
            <a:r>
              <a:rPr lang="en-US" dirty="0"/>
              <a:t>foundation budget by</a:t>
            </a:r>
            <a:br>
              <a:rPr lang="en-US" dirty="0"/>
            </a:br>
            <a:r>
              <a:rPr lang="en-US" dirty="0"/>
              <a:t>-0.22%</a:t>
            </a:r>
            <a:br>
              <a:rPr lang="en-US" dirty="0"/>
            </a:br>
            <a:r>
              <a:rPr lang="en-US" baseline="0" dirty="0" smtClean="0"/>
              <a:t/>
            </a:r>
            <a:br>
              <a:rPr lang="en-US" baseline="0" dirty="0" smtClean="0"/>
            </a:br>
            <a:r>
              <a:rPr lang="en-US" baseline="0" dirty="0" smtClean="0"/>
              <a:t>In FY 2017, Net District</a:t>
            </a:r>
            <a:br>
              <a:rPr lang="en-US" baseline="0" dirty="0" smtClean="0"/>
            </a:br>
            <a:r>
              <a:rPr lang="en-US" baseline="0" dirty="0" smtClean="0"/>
              <a:t>Cost for Charter Schools</a:t>
            </a:r>
            <a:br>
              <a:rPr lang="en-US" baseline="0" dirty="0" smtClean="0"/>
            </a:br>
            <a:r>
              <a:rPr lang="en-US" baseline="0" dirty="0" smtClean="0"/>
              <a:t>(district garnishment</a:t>
            </a:r>
            <a:br>
              <a:rPr lang="en-US" baseline="0" dirty="0" smtClean="0"/>
            </a:br>
            <a:r>
              <a:rPr lang="en-US" baseline="0" dirty="0" smtClean="0"/>
              <a:t>after all reimbursements)</a:t>
            </a:r>
            <a:br>
              <a:rPr lang="en-US" baseline="0" dirty="0" smtClean="0"/>
            </a:br>
            <a:r>
              <a:rPr lang="en-US" baseline="0" dirty="0" smtClean="0"/>
              <a:t>increased from</a:t>
            </a:r>
            <a:br>
              <a:rPr lang="en-US" baseline="0" dirty="0" smtClean="0"/>
            </a:br>
            <a:r>
              <a:rPr lang="en-US" baseline="0" dirty="0" smtClean="0"/>
              <a:t>$412,811,820 to</a:t>
            </a:r>
            <a:br>
              <a:rPr lang="en-US" baseline="0" dirty="0" smtClean="0"/>
            </a:br>
            <a:r>
              <a:rPr lang="en-US" baseline="0" dirty="0" smtClean="0"/>
              <a:t>$451,338,729,</a:t>
            </a:r>
            <a:br>
              <a:rPr lang="en-US" baseline="0" dirty="0" smtClean="0"/>
            </a:br>
            <a:r>
              <a:rPr lang="en-US" baseline="0" dirty="0" smtClean="0"/>
              <a:t>a 9.33% increase.</a:t>
            </a:r>
            <a:br>
              <a:rPr lang="en-US" baseline="0" dirty="0" smtClean="0"/>
            </a:br>
            <a:r>
              <a:rPr lang="en-US" baseline="0" dirty="0" smtClean="0"/>
              <a:t/>
            </a:r>
            <a:br>
              <a:rPr lang="en-US" baseline="0" dirty="0" smtClean="0"/>
            </a:br>
            <a:r>
              <a:rPr lang="en-US" baseline="0" dirty="0" smtClean="0"/>
              <a:t>This</a:t>
            </a:r>
            <a:r>
              <a:rPr lang="en-US" dirty="0" smtClean="0"/>
              <a:t> is happening to school districts under the current charter school cap.</a:t>
            </a:r>
            <a:br>
              <a:rPr lang="en-US" dirty="0" smtClean="0"/>
            </a:br>
            <a:r>
              <a:rPr lang="en-US" dirty="0" smtClean="0"/>
              <a:t/>
            </a:r>
            <a:br>
              <a:rPr lang="en-US" dirty="0" smtClean="0"/>
            </a:br>
            <a:r>
              <a:rPr lang="en-US" dirty="0" smtClean="0"/>
              <a:t>A yes vote on Question 2,</a:t>
            </a:r>
            <a:br>
              <a:rPr lang="en-US" dirty="0" smtClean="0"/>
            </a:br>
            <a:r>
              <a:rPr lang="en-US" dirty="0" smtClean="0"/>
              <a:t>and 12 new charter schools every year, will make things much worse for children in our public schools.</a:t>
            </a:r>
          </a:p>
          <a:p>
            <a:endParaRPr lang="en-US" dirty="0"/>
          </a:p>
        </p:txBody>
      </p:sp>
      <p:graphicFrame>
        <p:nvGraphicFramePr>
          <p:cNvPr id="5" name="Chart 4"/>
          <p:cNvGraphicFramePr>
            <a:graphicFrameLocks noGrp="1"/>
          </p:cNvGraphicFramePr>
          <p:nvPr/>
        </p:nvGraphicFramePr>
        <p:xfrm>
          <a:off x="284480" y="513080"/>
          <a:ext cx="8575040" cy="583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92893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41080005"/>
              </p:ext>
            </p:extLst>
          </p:nvPr>
        </p:nvGraphicFramePr>
        <p:xfrm>
          <a:off x="355600" y="971551"/>
          <a:ext cx="8585200" cy="5842000"/>
        </p:xfrm>
        <a:graphic>
          <a:graphicData uri="http://schemas.openxmlformats.org/presentationml/2006/ole">
            <mc:AlternateContent xmlns:mc="http://schemas.openxmlformats.org/markup-compatibility/2006">
              <mc:Choice xmlns:v="urn:schemas-microsoft-com:vml" Requires="v">
                <p:oleObj spid="_x0000_s1077" name="Worksheet" r:id="rId4" imgW="8585200" imgH="5842000" progId="Excel.Sheet.12">
                  <p:embed/>
                </p:oleObj>
              </mc:Choice>
              <mc:Fallback>
                <p:oleObj name="Worksheet" r:id="rId4" imgW="8585200" imgH="5842000" progId="Excel.Sheet.12">
                  <p:embed/>
                  <p:pic>
                    <p:nvPicPr>
                      <p:cNvPr id="0" name=""/>
                      <p:cNvPicPr/>
                      <p:nvPr/>
                    </p:nvPicPr>
                    <p:blipFill>
                      <a:blip r:embed="rId5"/>
                      <a:stretch>
                        <a:fillRect/>
                      </a:stretch>
                    </p:blipFill>
                    <p:spPr>
                      <a:xfrm>
                        <a:off x="355600" y="971551"/>
                        <a:ext cx="8585200" cy="5842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56880029"/>
              </p:ext>
            </p:extLst>
          </p:nvPr>
        </p:nvGraphicFramePr>
        <p:xfrm>
          <a:off x="355600" y="3800476"/>
          <a:ext cx="8585200" cy="5842000"/>
        </p:xfrm>
        <a:graphic>
          <a:graphicData uri="http://schemas.openxmlformats.org/presentationml/2006/ole">
            <mc:AlternateContent xmlns:mc="http://schemas.openxmlformats.org/markup-compatibility/2006">
              <mc:Choice xmlns:v="urn:schemas-microsoft-com:vml" Requires="v">
                <p:oleObj spid="_x0000_s1078" name="Worksheet" r:id="rId7" imgW="8585200" imgH="5842000" progId="Excel.Sheet.12">
                  <p:embed/>
                </p:oleObj>
              </mc:Choice>
              <mc:Fallback>
                <p:oleObj name="Worksheet" r:id="rId7" imgW="8585200" imgH="5842000" progId="Excel.Sheet.12">
                  <p:embed/>
                  <p:pic>
                    <p:nvPicPr>
                      <p:cNvPr id="0" name=""/>
                      <p:cNvPicPr/>
                      <p:nvPr/>
                    </p:nvPicPr>
                    <p:blipFill>
                      <a:blip r:embed="rId8"/>
                      <a:stretch>
                        <a:fillRect/>
                      </a:stretch>
                    </p:blipFill>
                    <p:spPr>
                      <a:xfrm>
                        <a:off x="355600" y="3800476"/>
                        <a:ext cx="8585200" cy="5842000"/>
                      </a:xfrm>
                      <a:prstGeom prst="rect">
                        <a:avLst/>
                      </a:prstGeom>
                    </p:spPr>
                  </p:pic>
                </p:oleObj>
              </mc:Fallback>
            </mc:AlternateContent>
          </a:graphicData>
        </a:graphic>
      </p:graphicFrame>
      <p:sp>
        <p:nvSpPr>
          <p:cNvPr id="8" name="TextBox 7"/>
          <p:cNvSpPr txBox="1"/>
          <p:nvPr/>
        </p:nvSpPr>
        <p:spPr>
          <a:xfrm>
            <a:off x="500776" y="234434"/>
            <a:ext cx="8142449" cy="400110"/>
          </a:xfrm>
          <a:prstGeom prst="rect">
            <a:avLst/>
          </a:prstGeom>
          <a:noFill/>
        </p:spPr>
        <p:txBody>
          <a:bodyPr wrap="none" rtlCol="0">
            <a:spAutoFit/>
          </a:bodyPr>
          <a:lstStyle/>
          <a:p>
            <a:r>
              <a:rPr lang="en-US" sz="2000" b="1" dirty="0" smtClean="0"/>
              <a:t>Charter school tuition increases at a much greater rate than Chapter 70 aid</a:t>
            </a:r>
            <a:endParaRPr lang="en-US" sz="2000" b="1" dirty="0"/>
          </a:p>
        </p:txBody>
      </p:sp>
    </p:spTree>
    <p:extLst>
      <p:ext uri="{BB962C8B-B14F-4D97-AF65-F5344CB8AC3E}">
        <p14:creationId xmlns:p14="http://schemas.microsoft.com/office/powerpoint/2010/main" val="9958968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5</a:t>
            </a:fld>
            <a:endParaRPr lang="en-US"/>
          </a:p>
        </p:txBody>
      </p:sp>
      <p:graphicFrame>
        <p:nvGraphicFramePr>
          <p:cNvPr id="5" name="Chart 4"/>
          <p:cNvGraphicFramePr>
            <a:graphicFrameLocks noGrp="1"/>
          </p:cNvGraphicFramePr>
          <p:nvPr/>
        </p:nvGraphicFramePr>
        <p:xfrm>
          <a:off x="283380" y="509895"/>
          <a:ext cx="8577239" cy="58382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31453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6</a:t>
            </a:fld>
            <a:endParaRPr lang="en-US"/>
          </a:p>
        </p:txBody>
      </p:sp>
      <p:sp>
        <p:nvSpPr>
          <p:cNvPr id="5" name="TextBox 4"/>
          <p:cNvSpPr txBox="1"/>
          <p:nvPr/>
        </p:nvSpPr>
        <p:spPr>
          <a:xfrm>
            <a:off x="165100" y="56795"/>
            <a:ext cx="8801100" cy="6678749"/>
          </a:xfrm>
          <a:prstGeom prst="rect">
            <a:avLst/>
          </a:prstGeom>
          <a:noFill/>
        </p:spPr>
        <p:txBody>
          <a:bodyPr wrap="square" rtlCol="0">
            <a:spAutoFit/>
          </a:bodyPr>
          <a:lstStyle/>
          <a:p>
            <a:r>
              <a:rPr lang="en-US" sz="2400" b="1" dirty="0" smtClean="0"/>
              <a:t>Question  2:</a:t>
            </a:r>
            <a:br>
              <a:rPr lang="en-US" sz="2400" b="1" dirty="0" smtClean="0"/>
            </a:br>
            <a:r>
              <a:rPr lang="en-US" sz="2400" dirty="0" smtClean="0"/>
              <a:t>This </a:t>
            </a:r>
            <a:r>
              <a:rPr lang="en-US" sz="2400" dirty="0"/>
              <a:t>proposed law would allow the state Board of Elementary and Secondary Education to </a:t>
            </a:r>
            <a:r>
              <a:rPr lang="en-US" sz="2400" b="1" dirty="0"/>
              <a:t>approve up to 12 new charter schools </a:t>
            </a:r>
            <a:r>
              <a:rPr lang="en-US" sz="2400" dirty="0"/>
              <a:t>or enrollment expansions in existing charter schools each year. Approvals under this law </a:t>
            </a:r>
            <a:r>
              <a:rPr lang="en-US" sz="2400" b="1" dirty="0"/>
              <a:t>could expand statewide charter school enrollment by up to 1% of the total statewide public school enrollment </a:t>
            </a:r>
            <a:r>
              <a:rPr lang="en-US" sz="2400" b="1" dirty="0" smtClean="0"/>
              <a:t>(9,534) each </a:t>
            </a:r>
            <a:r>
              <a:rPr lang="en-US" sz="2400" b="1" dirty="0"/>
              <a:t>year</a:t>
            </a:r>
            <a:r>
              <a:rPr lang="en-US" sz="2400" dirty="0"/>
              <a:t>. New charters and enrollment expansions approved under this law would be </a:t>
            </a:r>
            <a:r>
              <a:rPr lang="en-US" sz="2400" b="1" dirty="0"/>
              <a:t>exempt from existing limits on the number of charter schools, the number of students enrolled in them, and the amount of local school districts' spending allocated to them</a:t>
            </a:r>
            <a:r>
              <a:rPr lang="en-US" sz="2400" b="1" dirty="0" smtClean="0"/>
              <a:t>.</a:t>
            </a:r>
          </a:p>
          <a:p>
            <a:endParaRPr lang="en-US" sz="1400" dirty="0" smtClean="0"/>
          </a:p>
          <a:p>
            <a:r>
              <a:rPr lang="en-US" sz="1400" dirty="0" smtClean="0"/>
              <a:t>If </a:t>
            </a:r>
            <a:r>
              <a:rPr lang="en-US" sz="1400" dirty="0"/>
              <a:t>the Board received more than 12 applications in a single year from qualified applicants, then the proposed law would require it to give priority to proposed charter schools or enrollment expansions in districts where student performance on statewide assessments is in the bottom 25% of all districts in the previous two years and where demonstrated parent demand for additional public school options is greatest.</a:t>
            </a:r>
          </a:p>
          <a:p>
            <a:endParaRPr lang="en-US" sz="1400" dirty="0"/>
          </a:p>
          <a:p>
            <a:r>
              <a:rPr lang="en-US" sz="1400" dirty="0"/>
              <a:t>New charter schools and enrollment expansions approved under this proposed law would be subject to the same approval standards as other charter schools, and to recruitment, retention, and multilingual outreach requirements that currently apply to some charter schools. Schools authorized under this law would be subject to annual performance reviews according to standards established by the Board.</a:t>
            </a:r>
          </a:p>
          <a:p>
            <a:endParaRPr lang="en-US" sz="1400" dirty="0"/>
          </a:p>
          <a:p>
            <a:r>
              <a:rPr lang="en-US" sz="1400" dirty="0"/>
              <a:t>The proposed law would take effect on January 1, 2017</a:t>
            </a:r>
            <a:r>
              <a:rPr lang="en-US" sz="1400" dirty="0" smtClean="0"/>
              <a:t>.               (Source: MA Secretary of the Commonwealth)</a:t>
            </a:r>
            <a:endParaRPr lang="en-US" sz="1400" dirty="0"/>
          </a:p>
        </p:txBody>
      </p:sp>
    </p:spTree>
    <p:extLst>
      <p:ext uri="{BB962C8B-B14F-4D97-AF65-F5344CB8AC3E}">
        <p14:creationId xmlns:p14="http://schemas.microsoft.com/office/powerpoint/2010/main" val="18028883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7</a:t>
            </a:fld>
            <a:endParaRPr lang="en-US"/>
          </a:p>
        </p:txBody>
      </p:sp>
      <p:sp>
        <p:nvSpPr>
          <p:cNvPr id="5" name="TextBox 4"/>
          <p:cNvSpPr txBox="1"/>
          <p:nvPr/>
        </p:nvSpPr>
        <p:spPr>
          <a:xfrm>
            <a:off x="165100" y="56795"/>
            <a:ext cx="8801100" cy="5693867"/>
          </a:xfrm>
          <a:prstGeom prst="rect">
            <a:avLst/>
          </a:prstGeom>
          <a:noFill/>
        </p:spPr>
        <p:txBody>
          <a:bodyPr wrap="square" rtlCol="0">
            <a:spAutoFit/>
          </a:bodyPr>
          <a:lstStyle/>
          <a:p>
            <a:r>
              <a:rPr lang="en-US" sz="2400" b="1" dirty="0" smtClean="0"/>
              <a:t>Question  2:</a:t>
            </a:r>
            <a:br>
              <a:rPr lang="en-US" sz="2400" b="1" dirty="0" smtClean="0"/>
            </a:br>
            <a:r>
              <a:rPr lang="en-US" sz="2400" dirty="0" smtClean="0"/>
              <a:t>This </a:t>
            </a:r>
            <a:r>
              <a:rPr lang="en-US" sz="2400" dirty="0"/>
              <a:t>proposed law would allow the state Board of Elementary and Secondary Education to </a:t>
            </a:r>
            <a:r>
              <a:rPr lang="en-US" sz="2400" b="1" dirty="0"/>
              <a:t>approve up to 12 new charter schools </a:t>
            </a:r>
            <a:r>
              <a:rPr lang="en-US" sz="2400" dirty="0"/>
              <a:t>or enrollment expansions in existing charter schools each year. Approvals under this law </a:t>
            </a:r>
            <a:r>
              <a:rPr lang="en-US" sz="2400" b="1" dirty="0"/>
              <a:t>could expand statewide charter school enrollment by up to 1% of the total statewide public school enrollment </a:t>
            </a:r>
            <a:r>
              <a:rPr lang="en-US" sz="2400" b="1" dirty="0" smtClean="0"/>
              <a:t>(9,534) each </a:t>
            </a:r>
            <a:r>
              <a:rPr lang="en-US" sz="2400" b="1" dirty="0"/>
              <a:t>year</a:t>
            </a:r>
            <a:r>
              <a:rPr lang="en-US" sz="2400" dirty="0"/>
              <a:t>. </a:t>
            </a:r>
            <a:endParaRPr lang="en-US" sz="2400" dirty="0" smtClean="0"/>
          </a:p>
          <a:p>
            <a:endParaRPr lang="en-US" sz="2400" dirty="0"/>
          </a:p>
          <a:p>
            <a:endParaRPr lang="en-US" sz="2400" dirty="0" smtClean="0"/>
          </a:p>
          <a:p>
            <a:endParaRPr lang="en-US" sz="2800" dirty="0"/>
          </a:p>
          <a:p>
            <a:r>
              <a:rPr lang="en-US" sz="2800" dirty="0" smtClean="0"/>
              <a:t>1% of current statewide enrollment: </a:t>
            </a:r>
            <a:r>
              <a:rPr lang="en-US" sz="2800" b="1" dirty="0" smtClean="0"/>
              <a:t>9,534</a:t>
            </a:r>
            <a:r>
              <a:rPr lang="en-US" sz="2800" dirty="0" smtClean="0"/>
              <a:t> students</a:t>
            </a:r>
            <a:br>
              <a:rPr lang="en-US" sz="2800" dirty="0" smtClean="0"/>
            </a:br>
            <a:r>
              <a:rPr lang="en-US" sz="2800" dirty="0" smtClean="0"/>
              <a:t>Statewide average charter tuition (FY17): </a:t>
            </a:r>
            <a:r>
              <a:rPr lang="en-US" sz="2800" b="1" dirty="0" smtClean="0"/>
              <a:t>$12,675.75</a:t>
            </a:r>
            <a:br>
              <a:rPr lang="en-US" sz="2800" b="1" dirty="0" smtClean="0"/>
            </a:br>
            <a:r>
              <a:rPr lang="en-US" sz="2800" dirty="0" smtClean="0"/>
              <a:t>Potential annual impact  of 12 new charters (FY17): </a:t>
            </a:r>
            <a:r>
              <a:rPr lang="en-US" sz="3600" b="1" dirty="0" smtClean="0">
                <a:solidFill>
                  <a:srgbClr val="FF0000"/>
                </a:solidFill>
              </a:rPr>
              <a:t>$120,850,600</a:t>
            </a:r>
          </a:p>
        </p:txBody>
      </p:sp>
    </p:spTree>
    <p:extLst>
      <p:ext uri="{BB962C8B-B14F-4D97-AF65-F5344CB8AC3E}">
        <p14:creationId xmlns:p14="http://schemas.microsoft.com/office/powerpoint/2010/main" val="5250437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8</a:t>
            </a:fld>
            <a:endParaRPr lang="en-US"/>
          </a:p>
        </p:txBody>
      </p:sp>
      <p:graphicFrame>
        <p:nvGraphicFramePr>
          <p:cNvPr id="3" name="Chart 2"/>
          <p:cNvGraphicFramePr>
            <a:graphicFrameLocks noGrp="1"/>
          </p:cNvGraphicFramePr>
          <p:nvPr/>
        </p:nvGraphicFramePr>
        <p:xfrm>
          <a:off x="283380" y="509895"/>
          <a:ext cx="8577239" cy="58382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96686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9FC20-4CBC-634B-8D18-FE2819A7E2DE}" type="slidenum">
              <a:rPr lang="en-US" smtClean="0"/>
              <a:t>9</a:t>
            </a:fld>
            <a:endParaRPr lang="en-US"/>
          </a:p>
        </p:txBody>
      </p:sp>
      <p:graphicFrame>
        <p:nvGraphicFramePr>
          <p:cNvPr id="3" name="Chart 2"/>
          <p:cNvGraphicFramePr>
            <a:graphicFrameLocks noGrp="1"/>
          </p:cNvGraphicFramePr>
          <p:nvPr>
            <p:extLst>
              <p:ext uri="{D42A27DB-BD31-4B8C-83A1-F6EECF244321}">
                <p14:modId xmlns:p14="http://schemas.microsoft.com/office/powerpoint/2010/main" val="4266724212"/>
              </p:ext>
            </p:extLst>
          </p:nvPr>
        </p:nvGraphicFramePr>
        <p:xfrm>
          <a:off x="284519" y="514891"/>
          <a:ext cx="8574961" cy="582821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826839" y="1879600"/>
            <a:ext cx="2317161" cy="1200329"/>
          </a:xfrm>
          <a:prstGeom prst="rect">
            <a:avLst/>
          </a:prstGeom>
          <a:noFill/>
        </p:spPr>
        <p:txBody>
          <a:bodyPr wrap="square" rtlCol="0">
            <a:spAutoFit/>
          </a:bodyPr>
          <a:lstStyle/>
          <a:p>
            <a:r>
              <a:rPr lang="en-US" dirty="0" smtClean="0"/>
              <a:t>October 1, 2015</a:t>
            </a:r>
            <a:br>
              <a:rPr lang="en-US" dirty="0" smtClean="0"/>
            </a:br>
            <a:r>
              <a:rPr lang="en-US" dirty="0" smtClean="0"/>
              <a:t>foundation enrollment determines FY2017 foundation budget.</a:t>
            </a:r>
          </a:p>
        </p:txBody>
      </p:sp>
    </p:spTree>
    <p:extLst>
      <p:ext uri="{BB962C8B-B14F-4D97-AF65-F5344CB8AC3E}">
        <p14:creationId xmlns:p14="http://schemas.microsoft.com/office/powerpoint/2010/main" val="18690280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5526</TotalTime>
  <Words>794</Words>
  <Application>Microsoft Macintosh PowerPoint</Application>
  <PresentationFormat>On-screen Show (4:3)</PresentationFormat>
  <Paragraphs>128</Paragraphs>
  <Slides>20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Worksheet</vt:lpstr>
      <vt:lpstr>Commonwealth Charter Schools and Question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Arlington Town Meeting - 2015</vt:lpstr>
      <vt:lpstr>PowerPoint Presentation</vt:lpstr>
      <vt:lpstr>PowerPoint Presentation</vt:lpstr>
      <vt:lpstr>PowerPoint Presentation</vt:lpstr>
      <vt:lpstr>PowerPoint Presentation</vt:lpstr>
      <vt:lpstr>PowerPoint Presentation</vt:lpstr>
      <vt:lpstr>PowerPoint Presentation</vt:lpstr>
      <vt:lpstr>Massachusetts: Strong tradition of setting a high standard for accountable local governance. </vt:lpstr>
    </vt:vector>
  </TitlesOfParts>
  <Company>Lowell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Charter Schools and their impact on Massachusetts  Public School Districts</dc:title>
  <dc:creator>Paul Schlichtman</dc:creator>
  <cp:lastModifiedBy>Paul Schlichtman</cp:lastModifiedBy>
  <cp:revision>63</cp:revision>
  <cp:lastPrinted>2016-10-14T14:35:52Z</cp:lastPrinted>
  <dcterms:created xsi:type="dcterms:W3CDTF">2016-03-23T00:02:41Z</dcterms:created>
  <dcterms:modified xsi:type="dcterms:W3CDTF">2016-10-14T14:51:58Z</dcterms:modified>
</cp:coreProperties>
</file>