
<file path=[Content_Types].xml><?xml version="1.0" encoding="utf-8"?>
<Types xmlns="http://schemas.openxmlformats.org/package/2006/content-types">
  <Default Extension="xml" ContentType="application/xml"/>
  <Default Extension="jpg" ContentType="image/jpeg"/>
  <Default Extension="jpeg" ContentType="image/jpeg"/>
  <Default Extension="rels" ContentType="application/vnd.openxmlformats-package.relationships+xml"/>
  <Default Extension="xlsx" ContentType="application/vnd.openxmlformats-officedocument.spreadsheetml.sheet"/>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theme/themeOverride3.xml" ContentType="application/vnd.openxmlformats-officedocument.themeOverr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theme/themeOverride4.xml" ContentType="application/vnd.openxmlformats-officedocument.themeOverride+xml"/>
  <Override PartName="/ppt/charts/chart11.xml" ContentType="application/vnd.openxmlformats-officedocument.drawingml.chart+xml"/>
  <Override PartName="/ppt/theme/themeOverride5.xml" ContentType="application/vnd.openxmlformats-officedocument.themeOverride+xml"/>
  <Override PartName="/ppt/charts/chart12.xml" ContentType="application/vnd.openxmlformats-officedocument.drawingml.chart+xml"/>
  <Override PartName="/ppt/theme/themeOverride6.xml" ContentType="application/vnd.openxmlformats-officedocument.themeOverride+xml"/>
  <Override PartName="/ppt/charts/chart13.xml" ContentType="application/vnd.openxmlformats-officedocument.drawingml.chart+xml"/>
  <Override PartName="/ppt/charts/chart14.xml" ContentType="application/vnd.openxmlformats-officedocument.drawingml.chart+xml"/>
  <Override PartName="/ppt/theme/themeOverride7.xml" ContentType="application/vnd.openxmlformats-officedocument.themeOverride+xml"/>
  <Override PartName="/ppt/notesSlides/notesSlide2.xml" ContentType="application/vnd.openxmlformats-officedocument.presentationml.notesSlide+xml"/>
  <Override PartName="/ppt/charts/chart15.xml" ContentType="application/vnd.openxmlformats-officedocument.drawingml.chart+xml"/>
  <Override PartName="/ppt/theme/themeOverride8.xml" ContentType="application/vnd.openxmlformats-officedocument.themeOverride+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theme/themeOverride9.xml" ContentType="application/vnd.openxmlformats-officedocument.themeOverride+xml"/>
  <Override PartName="/ppt/charts/chart23.xml" ContentType="application/vnd.openxmlformats-officedocument.drawingml.chart+xml"/>
  <Override PartName="/ppt/theme/themeOverride10.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0"/>
  </p:notesMasterIdLst>
  <p:handoutMasterIdLst>
    <p:handoutMasterId r:id="rId41"/>
  </p:handoutMasterIdLst>
  <p:sldIdLst>
    <p:sldId id="256" r:id="rId2"/>
    <p:sldId id="296" r:id="rId3"/>
    <p:sldId id="295" r:id="rId4"/>
    <p:sldId id="257" r:id="rId5"/>
    <p:sldId id="258" r:id="rId6"/>
    <p:sldId id="259" r:id="rId7"/>
    <p:sldId id="260" r:id="rId8"/>
    <p:sldId id="283" r:id="rId9"/>
    <p:sldId id="284" r:id="rId10"/>
    <p:sldId id="261" r:id="rId11"/>
    <p:sldId id="262" r:id="rId12"/>
    <p:sldId id="263" r:id="rId13"/>
    <p:sldId id="285" r:id="rId14"/>
    <p:sldId id="286" r:id="rId15"/>
    <p:sldId id="287" r:id="rId16"/>
    <p:sldId id="264" r:id="rId17"/>
    <p:sldId id="289" r:id="rId18"/>
    <p:sldId id="294" r:id="rId19"/>
    <p:sldId id="265" r:id="rId20"/>
    <p:sldId id="288" r:id="rId21"/>
    <p:sldId id="290" r:id="rId22"/>
    <p:sldId id="291" r:id="rId23"/>
    <p:sldId id="303" r:id="rId24"/>
    <p:sldId id="306" r:id="rId25"/>
    <p:sldId id="304" r:id="rId26"/>
    <p:sldId id="308" r:id="rId27"/>
    <p:sldId id="307" r:id="rId28"/>
    <p:sldId id="311" r:id="rId29"/>
    <p:sldId id="310" r:id="rId30"/>
    <p:sldId id="297" r:id="rId31"/>
    <p:sldId id="302" r:id="rId32"/>
    <p:sldId id="299" r:id="rId33"/>
    <p:sldId id="300" r:id="rId34"/>
    <p:sldId id="301" r:id="rId35"/>
    <p:sldId id="298" r:id="rId36"/>
    <p:sldId id="293" r:id="rId37"/>
    <p:sldId id="267" r:id="rId38"/>
    <p:sldId id="292" r:id="rId3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C0504D"/>
    <a:srgbClr val="4F81BD"/>
    <a:srgbClr val="E46C24"/>
    <a:srgbClr val="953735"/>
    <a:srgbClr val="604A7B"/>
    <a:srgbClr val="376092"/>
    <a:srgbClr val="77933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100" d="100"/>
          <a:sy n="100" d="100"/>
        </p:scale>
        <p:origin x="-352" y="-8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88"/>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notesMaster" Target="notesMasters/notesMaster1.xml"/><Relationship Id="rId41" Type="http://schemas.openxmlformats.org/officeDocument/2006/relationships/handoutMaster" Target="handoutMasters/handoutMaster1.xml"/><Relationship Id="rId42" Type="http://schemas.openxmlformats.org/officeDocument/2006/relationships/printerSettings" Target="printerSettings/printerSettings1.bin"/><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Macintosh%20HD:Users:pschlichtman:Documents:Arlington:charters%20v%20foundation%20fy17.xlsx" TargetMode="External"/></Relationships>
</file>

<file path=ppt/charts/_rels/chart10.xml.rels><?xml version="1.0" encoding="UTF-8" standalone="yes"?>
<Relationships xmlns="http://schemas.openxmlformats.org/package/2006/relationships"><Relationship Id="rId1" Type="http://schemas.openxmlformats.org/officeDocument/2006/relationships/themeOverride" Target="../theme/themeOverride4.xml"/><Relationship Id="rId2" Type="http://schemas.openxmlformats.org/officeDocument/2006/relationships/oleObject" Target="Macintosh%20HD:Users:pschlichtman:Documents:Fiscal%2016%20NSS%20and%20Foundation%20Arlington.xlsx" TargetMode="External"/></Relationships>
</file>

<file path=ppt/charts/_rels/chart11.xml.rels><?xml version="1.0" encoding="UTF-8" standalone="yes"?>
<Relationships xmlns="http://schemas.openxmlformats.org/package/2006/relationships"><Relationship Id="rId1" Type="http://schemas.openxmlformats.org/officeDocument/2006/relationships/themeOverride" Target="../theme/themeOverride5.xml"/><Relationship Id="rId2" Type="http://schemas.openxmlformats.org/officeDocument/2006/relationships/oleObject" Target="Macintosh%20HD:Users:pschlichtman:Documents:Fiscal%2016%20NSS%20and%20Foundation%20Arlington.xlsx" TargetMode="External"/></Relationships>
</file>

<file path=ppt/charts/_rels/chart12.xml.rels><?xml version="1.0" encoding="UTF-8" standalone="yes"?>
<Relationships xmlns="http://schemas.openxmlformats.org/package/2006/relationships"><Relationship Id="rId1" Type="http://schemas.openxmlformats.org/officeDocument/2006/relationships/themeOverride" Target="../theme/themeOverride6.xml"/><Relationship Id="rId2" Type="http://schemas.openxmlformats.org/officeDocument/2006/relationships/oleObject" Target="Macintosh%20HD:Users:pschlichtman:Documents:Fiscal%2016%20NSS%20and%20Foundation%20Arlington.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Macintosh%20HD:Users:pschlichtman:Documents:Fiscal%2016%20NSS%20and%20Foundation%20Arlington.xlsx" TargetMode="External"/></Relationships>
</file>

<file path=ppt/charts/_rels/chart14.xml.rels><?xml version="1.0" encoding="UTF-8" standalone="yes"?>
<Relationships xmlns="http://schemas.openxmlformats.org/package/2006/relationships"><Relationship Id="rId1" Type="http://schemas.openxmlformats.org/officeDocument/2006/relationships/themeOverride" Target="../theme/themeOverride7.xml"/><Relationship Id="rId2" Type="http://schemas.openxmlformats.org/officeDocument/2006/relationships/oleObject" Target="Macintosh%20HD:Users:pschlichtman:Documents:Fiscal%2016%20NSS%20and%20Foundation%20Arlington.xlsx" TargetMode="External"/></Relationships>
</file>

<file path=ppt/charts/_rels/chart15.xml.rels><?xml version="1.0" encoding="UTF-8" standalone="yes"?>
<Relationships xmlns="http://schemas.openxmlformats.org/package/2006/relationships"><Relationship Id="rId1" Type="http://schemas.openxmlformats.org/officeDocument/2006/relationships/themeOverride" Target="../theme/themeOverride8.xml"/><Relationship Id="rId2" Type="http://schemas.openxmlformats.org/officeDocument/2006/relationships/oleObject" Target="Macintosh%20HD:Users:pschlichtman:Documents:Fiscal%2016%20NSS%20and%20Foundation%20Arlington.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Macintosh%20HD:Users:pschlichtman:Documents:Fiscal%2016%20NSS%20and%20Foundation%20Arlington.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Macintosh%20HD:Users:pschlichtman:Documents:Fiscal%2016%20NSS%20and%20Foundation%20Arlington.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Macintosh%20HD:Users:pschlichtman:Documents:Fiscal%2016%20NSS%20and%20Foundation%20Arlington.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Macintosh%20HD:Users:pschlichtman:Documents:Fiscal%2016%20NSS%20and%20Foundation%20Arlington.xlsx" TargetMode="External"/></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oleObject" Target="Macintosh%20HD:Users:pschlichtman:Documents:Arlington:charters%20v%20foundation%20fy17.xlsx"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Workbook1"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Workbook1" TargetMode="External"/></Relationships>
</file>

<file path=ppt/charts/_rels/chart22.xml.rels><?xml version="1.0" encoding="UTF-8" standalone="yes"?>
<Relationships xmlns="http://schemas.openxmlformats.org/package/2006/relationships"><Relationship Id="rId1" Type="http://schemas.openxmlformats.org/officeDocument/2006/relationships/themeOverride" Target="../theme/themeOverride9.xml"/><Relationship Id="rId2" Type="http://schemas.openxmlformats.org/officeDocument/2006/relationships/oleObject" Target="Workbook1" TargetMode="External"/></Relationships>
</file>

<file path=ppt/charts/_rels/chart23.xml.rels><?xml version="1.0" encoding="UTF-8" standalone="yes"?>
<Relationships xmlns="http://schemas.openxmlformats.org/package/2006/relationships"><Relationship Id="rId1" Type="http://schemas.openxmlformats.org/officeDocument/2006/relationships/themeOverride" Target="../theme/themeOverride10.xml"/><Relationship Id="rId2" Type="http://schemas.openxmlformats.org/officeDocument/2006/relationships/oleObject" Target="Workbook1" TargetMode="External"/></Relationships>
</file>

<file path=ppt/charts/_rels/chart24.xml.rels><?xml version="1.0" encoding="UTF-8" standalone="yes"?>
<Relationships xmlns="http://schemas.openxmlformats.org/package/2006/relationships"><Relationship Id="rId1" Type="http://schemas.openxmlformats.org/officeDocument/2006/relationships/oleObject" Target="Macintosh%20HD:Users:pschlichtman:Downloads:charter%20tuition%20state%20aid.xlsx" TargetMode="External"/></Relationships>
</file>

<file path=ppt/charts/_rels/chart25.xml.rels><?xml version="1.0" encoding="UTF-8" standalone="yes"?>
<Relationships xmlns="http://schemas.openxmlformats.org/package/2006/relationships"><Relationship Id="rId1" Type="http://schemas.openxmlformats.org/officeDocument/2006/relationships/oleObject" Target="Macintosh%20HD:Users:pschlichtman:Downloads:charter%20tuition%20state%20aid.xlsx" TargetMode="External"/></Relationships>
</file>

<file path=ppt/charts/_rels/chart26.xml.rels><?xml version="1.0" encoding="UTF-8" standalone="yes"?>
<Relationships xmlns="http://schemas.openxmlformats.org/package/2006/relationships"><Relationship Id="rId1" Type="http://schemas.openxmlformats.org/officeDocument/2006/relationships/oleObject" Target="Workbook1" TargetMode="External"/><Relationship Id="rId2"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pschlichtman:Documents:Fiscal%2016%20NSS%20and%20Foundation%20Arlington.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Macintosh%20HD:Users:pschlichtman:Documents:Fiscal%2016%20NSS%20and%20Foundation%20Arlington.xlsx" TargetMode="External"/></Relationships>
</file>

<file path=ppt/charts/_rels/chart5.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oleObject" Target="Macintosh%20HD:Users:pschlichtman:Documents:Fiscal%2016%20NSS%20and%20Foundation%20Arlington.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Macintosh%20HD:Users:pschlichtman:Documents:Fiscal%2016%20NSS%20and%20Foundation%20Arlington.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Macintosh%20HD:Users:pschlichtman:Documents:funding%20sources%20arlington%202015.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Macintosh%20HD:Users:pschlichtman:Documents:funding%20sources%20arlington%202015.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Macintosh%20HD:Users:pschlichtman:Documents:Fiscal%2016%20NSS%20and%20Foundation%20Arlingto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0572116281673322"/>
          <c:y val="0.0283101045296167"/>
          <c:w val="0.334079841026981"/>
          <c:h val="0.943379790940766"/>
        </c:manualLayout>
      </c:layout>
      <c:barChart>
        <c:barDir val="col"/>
        <c:grouping val="stacked"/>
        <c:varyColors val="0"/>
        <c:ser>
          <c:idx val="0"/>
          <c:order val="0"/>
          <c:tx>
            <c:strRef>
              <c:f>Sheet1!$C$16</c:f>
              <c:strCache>
                <c:ptCount val="1"/>
                <c:pt idx="0">
                  <c:v>Most MA Districts</c:v>
                </c:pt>
              </c:strCache>
            </c:strRef>
          </c:tx>
          <c:spPr>
            <a:solidFill>
              <a:schemeClr val="accent1">
                <a:lumMod val="50000"/>
              </a:schemeClr>
            </a:solidFill>
          </c:spPr>
          <c:invertIfNegative val="0"/>
          <c:dLbls>
            <c:txPr>
              <a:bodyPr/>
              <a:lstStyle/>
              <a:p>
                <a:pPr>
                  <a:defRPr sz="2400" b="1" i="0">
                    <a:solidFill>
                      <a:schemeClr val="bg1"/>
                    </a:solidFill>
                  </a:defRPr>
                </a:pPr>
                <a:endParaRPr lang="en-US"/>
              </a:p>
            </c:txPr>
            <c:showLegendKey val="0"/>
            <c:showVal val="1"/>
            <c:showCatName val="0"/>
            <c:showSerName val="0"/>
            <c:showPercent val="0"/>
            <c:showBubbleSize val="0"/>
            <c:showLeaderLines val="0"/>
          </c:dLbls>
          <c:cat>
            <c:strRef>
              <c:f>Sheet1!$D$15:$E$15</c:f>
              <c:strCache>
                <c:ptCount val="2"/>
                <c:pt idx="0">
                  <c:v>Charter Cap</c:v>
                </c:pt>
                <c:pt idx="1">
                  <c:v>"Lowest 10%" of districts</c:v>
                </c:pt>
              </c:strCache>
            </c:strRef>
          </c:cat>
          <c:val>
            <c:numRef>
              <c:f>Sheet1!$D$16:$E$16</c:f>
              <c:numCache>
                <c:formatCode>0%</c:formatCode>
                <c:ptCount val="2"/>
                <c:pt idx="0">
                  <c:v>0.91</c:v>
                </c:pt>
                <c:pt idx="1">
                  <c:v>0.82</c:v>
                </c:pt>
              </c:numCache>
            </c:numRef>
          </c:val>
        </c:ser>
        <c:ser>
          <c:idx val="1"/>
          <c:order val="1"/>
          <c:tx>
            <c:strRef>
              <c:f>Sheet1!$C$17</c:f>
              <c:strCache>
                <c:ptCount val="1"/>
                <c:pt idx="0">
                  <c:v>"Bottom 10% Districts</c:v>
                </c:pt>
              </c:strCache>
            </c:strRef>
          </c:tx>
          <c:spPr>
            <a:solidFill>
              <a:schemeClr val="accent2">
                <a:lumMod val="75000"/>
              </a:schemeClr>
            </a:solidFill>
          </c:spPr>
          <c:invertIfNegative val="0"/>
          <c:dLbls>
            <c:txPr>
              <a:bodyPr/>
              <a:lstStyle/>
              <a:p>
                <a:pPr>
                  <a:defRPr sz="2400" b="1" i="0">
                    <a:solidFill>
                      <a:schemeClr val="bg1"/>
                    </a:solidFill>
                  </a:defRPr>
                </a:pPr>
                <a:endParaRPr lang="en-US"/>
              </a:p>
            </c:txPr>
            <c:showLegendKey val="0"/>
            <c:showVal val="1"/>
            <c:showCatName val="0"/>
            <c:showSerName val="0"/>
            <c:showPercent val="0"/>
            <c:showBubbleSize val="0"/>
            <c:showLeaderLines val="0"/>
          </c:dLbls>
          <c:cat>
            <c:strRef>
              <c:f>Sheet1!$D$15:$E$15</c:f>
              <c:strCache>
                <c:ptCount val="2"/>
                <c:pt idx="0">
                  <c:v>Charter Cap</c:v>
                </c:pt>
                <c:pt idx="1">
                  <c:v>"Lowest 10%" of districts</c:v>
                </c:pt>
              </c:strCache>
            </c:strRef>
          </c:cat>
          <c:val>
            <c:numRef>
              <c:f>Sheet1!$D$17:$E$17</c:f>
              <c:numCache>
                <c:formatCode>0%</c:formatCode>
                <c:ptCount val="2"/>
                <c:pt idx="0">
                  <c:v>-0.09</c:v>
                </c:pt>
                <c:pt idx="1">
                  <c:v>-0.18</c:v>
                </c:pt>
              </c:numCache>
            </c:numRef>
          </c:val>
        </c:ser>
        <c:dLbls>
          <c:showLegendKey val="0"/>
          <c:showVal val="0"/>
          <c:showCatName val="0"/>
          <c:showSerName val="0"/>
          <c:showPercent val="0"/>
          <c:showBubbleSize val="0"/>
        </c:dLbls>
        <c:gapWidth val="20"/>
        <c:overlap val="100"/>
        <c:axId val="-2115725784"/>
        <c:axId val="-2115722808"/>
      </c:barChart>
      <c:catAx>
        <c:axId val="-2115725784"/>
        <c:scaling>
          <c:orientation val="minMax"/>
        </c:scaling>
        <c:delete val="1"/>
        <c:axPos val="b"/>
        <c:majorTickMark val="out"/>
        <c:minorTickMark val="none"/>
        <c:tickLblPos val="nextTo"/>
        <c:crossAx val="-2115722808"/>
        <c:crosses val="autoZero"/>
        <c:auto val="1"/>
        <c:lblAlgn val="ctr"/>
        <c:lblOffset val="100"/>
        <c:noMultiLvlLbl val="0"/>
      </c:catAx>
      <c:valAx>
        <c:axId val="-2115722808"/>
        <c:scaling>
          <c:orientation val="minMax"/>
        </c:scaling>
        <c:delete val="0"/>
        <c:axPos val="l"/>
        <c:majorGridlines/>
        <c:numFmt formatCode="0%" sourceLinked="1"/>
        <c:majorTickMark val="out"/>
        <c:minorTickMark val="none"/>
        <c:tickLblPos val="nextTo"/>
        <c:crossAx val="-2115725784"/>
        <c:crosses val="autoZero"/>
        <c:crossBetween val="between"/>
      </c:valAx>
    </c:plotArea>
    <c:plotVisOnly val="1"/>
    <c:dispBlanksAs val="gap"/>
    <c:showDLblsOverMax val="0"/>
  </c:chart>
  <c:spPr>
    <a:noFill/>
    <a:ln>
      <a:noFill/>
    </a:ln>
  </c:sp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a:pPr>
            <a:r>
              <a:rPr lang="en-US" dirty="0"/>
              <a:t>Arlington Public Schools: </a:t>
            </a:r>
            <a:br>
              <a:rPr lang="en-US" dirty="0"/>
            </a:br>
            <a:r>
              <a:rPr lang="en-US" dirty="0"/>
              <a:t>Foundation versus </a:t>
            </a:r>
            <a:r>
              <a:rPr lang="en-US" dirty="0" smtClean="0"/>
              <a:t>Net School Spending, </a:t>
            </a:r>
            <a:r>
              <a:rPr lang="en-US" dirty="0"/>
              <a:t>FY16</a:t>
            </a:r>
          </a:p>
        </c:rich>
      </c:tx>
      <c:layout>
        <c:manualLayout>
          <c:xMode val="edge"/>
          <c:yMode val="edge"/>
          <c:x val="0.120740037068067"/>
          <c:y val="0.0"/>
        </c:manualLayout>
      </c:layout>
      <c:overlay val="0"/>
    </c:title>
    <c:autoTitleDeleted val="0"/>
    <c:plotArea>
      <c:layout>
        <c:manualLayout>
          <c:layoutTarget val="inner"/>
          <c:xMode val="edge"/>
          <c:yMode val="edge"/>
          <c:x val="0.181301294561271"/>
          <c:y val="0.114533036631291"/>
          <c:w val="0.305712466833359"/>
          <c:h val="0.822469378827647"/>
        </c:manualLayout>
      </c:layout>
      <c:barChart>
        <c:barDir val="col"/>
        <c:grouping val="stacked"/>
        <c:varyColors val="0"/>
        <c:ser>
          <c:idx val="0"/>
          <c:order val="0"/>
          <c:tx>
            <c:strRef>
              <c:f>Sheet1!$A$48:$C$48</c:f>
              <c:strCache>
                <c:ptCount val="1"/>
                <c:pt idx="0">
                  <c:v>All Other Spending</c:v>
                </c:pt>
              </c:strCache>
            </c:strRef>
          </c:tx>
          <c:spPr>
            <a:solidFill>
              <a:schemeClr val="accent1"/>
            </a:solidFill>
          </c:spPr>
          <c:invertIfNegative val="0"/>
          <c:cat>
            <c:strRef>
              <c:f>Sheet1!$E$44:$F$44</c:f>
              <c:strCache>
                <c:ptCount val="2"/>
                <c:pt idx="0">
                  <c:v>Foundation</c:v>
                </c:pt>
                <c:pt idx="1">
                  <c:v>Actual</c:v>
                </c:pt>
              </c:strCache>
            </c:strRef>
          </c:cat>
          <c:val>
            <c:numRef>
              <c:f>Sheet1!$E$48:$F$48</c:f>
              <c:numCache>
                <c:formatCode>_-* #,##0_-;\-* #,##0_-;_-* "-"??_-;_-@_-</c:formatCode>
                <c:ptCount val="2"/>
                <c:pt idx="0" formatCode="_-* #,##0.00_-;\-* #,##0.00_-;_-* &quot;-&quot;??_-;_-@_-">
                  <c:v>4.3712564E7</c:v>
                </c:pt>
                <c:pt idx="1">
                  <c:v>4.6509844E7</c:v>
                </c:pt>
              </c:numCache>
            </c:numRef>
          </c:val>
        </c:ser>
        <c:ser>
          <c:idx val="1"/>
          <c:order val="1"/>
          <c:tx>
            <c:strRef>
              <c:f>Sheet1!$A$46:$C$46</c:f>
              <c:strCache>
                <c:ptCount val="1"/>
                <c:pt idx="0">
                  <c:v>SPED In District</c:v>
                </c:pt>
              </c:strCache>
            </c:strRef>
          </c:tx>
          <c:spPr>
            <a:solidFill>
              <a:schemeClr val="accent6">
                <a:lumMod val="75000"/>
              </a:schemeClr>
            </a:solidFill>
          </c:spPr>
          <c:invertIfNegative val="0"/>
          <c:cat>
            <c:strRef>
              <c:f>Sheet1!$E$44:$F$44</c:f>
              <c:strCache>
                <c:ptCount val="2"/>
                <c:pt idx="0">
                  <c:v>Foundation</c:v>
                </c:pt>
                <c:pt idx="1">
                  <c:v>Actual</c:v>
                </c:pt>
              </c:strCache>
            </c:strRef>
          </c:cat>
          <c:val>
            <c:numRef>
              <c:f>Sheet1!$E$46:$F$46</c:f>
              <c:numCache>
                <c:formatCode>_-* #,##0_-;\-* #,##0_-;_-* "-"??_-;_-@_-</c:formatCode>
                <c:ptCount val="2"/>
                <c:pt idx="0" formatCode="_-* #,##0.00_-;\-* #,##0.00_-;_-* &quot;-&quot;??_-;_-@_-">
                  <c:v>5.171214E6</c:v>
                </c:pt>
                <c:pt idx="1">
                  <c:v>1.2409478E7</c:v>
                </c:pt>
              </c:numCache>
            </c:numRef>
          </c:val>
        </c:ser>
        <c:ser>
          <c:idx val="2"/>
          <c:order val="2"/>
          <c:tx>
            <c:strRef>
              <c:f>Sheet1!$A$47:$C$47</c:f>
              <c:strCache>
                <c:ptCount val="1"/>
                <c:pt idx="0">
                  <c:v>Total SPED</c:v>
                </c:pt>
              </c:strCache>
            </c:strRef>
          </c:tx>
          <c:invertIfNegative val="0"/>
          <c:cat>
            <c:strRef>
              <c:f>Sheet1!$E$44:$F$44</c:f>
              <c:strCache>
                <c:ptCount val="2"/>
                <c:pt idx="0">
                  <c:v>Foundation</c:v>
                </c:pt>
                <c:pt idx="1">
                  <c:v>Actual</c:v>
                </c:pt>
              </c:strCache>
            </c:strRef>
          </c:cat>
          <c:val>
            <c:numRef>
              <c:f>Sheet1!$D$47:$F$47</c:f>
            </c:numRef>
          </c:val>
        </c:ser>
        <c:ser>
          <c:idx val="3"/>
          <c:order val="3"/>
          <c:tx>
            <c:strRef>
              <c:f>Sheet1!$A$45:$C$45</c:f>
              <c:strCache>
                <c:ptCount val="1"/>
                <c:pt idx="0">
                  <c:v>SPED Out of District</c:v>
                </c:pt>
              </c:strCache>
            </c:strRef>
          </c:tx>
          <c:spPr>
            <a:solidFill>
              <a:schemeClr val="accent2">
                <a:lumMod val="75000"/>
              </a:schemeClr>
            </a:solidFill>
          </c:spPr>
          <c:invertIfNegative val="0"/>
          <c:cat>
            <c:strRef>
              <c:f>Sheet1!$E$44:$F$44</c:f>
              <c:strCache>
                <c:ptCount val="2"/>
                <c:pt idx="0">
                  <c:v>Foundation</c:v>
                </c:pt>
                <c:pt idx="1">
                  <c:v>Actual</c:v>
                </c:pt>
              </c:strCache>
            </c:strRef>
          </c:cat>
          <c:val>
            <c:numRef>
              <c:f>Sheet1!$E$45:$F$45</c:f>
              <c:numCache>
                <c:formatCode>_-* #,##0_-;\-* #,##0_-;_-* "-"??_-;_-@_-</c:formatCode>
                <c:ptCount val="2"/>
                <c:pt idx="0" formatCode="_-* #,##0.00_-;\-* #,##0.00_-;_-* &quot;-&quot;??_-;_-@_-">
                  <c:v>1.406514E6</c:v>
                </c:pt>
                <c:pt idx="1">
                  <c:v>7.409726E6</c:v>
                </c:pt>
              </c:numCache>
            </c:numRef>
          </c:val>
        </c:ser>
        <c:dLbls>
          <c:showLegendKey val="0"/>
          <c:showVal val="0"/>
          <c:showCatName val="0"/>
          <c:showSerName val="0"/>
          <c:showPercent val="0"/>
          <c:showBubbleSize val="0"/>
        </c:dLbls>
        <c:gapWidth val="10"/>
        <c:overlap val="100"/>
        <c:axId val="-2135106936"/>
        <c:axId val="-2135103816"/>
      </c:barChart>
      <c:catAx>
        <c:axId val="-2135106936"/>
        <c:scaling>
          <c:orientation val="minMax"/>
        </c:scaling>
        <c:delete val="0"/>
        <c:axPos val="b"/>
        <c:majorTickMark val="out"/>
        <c:minorTickMark val="none"/>
        <c:tickLblPos val="nextTo"/>
        <c:crossAx val="-2135103816"/>
        <c:crosses val="autoZero"/>
        <c:auto val="1"/>
        <c:lblAlgn val="ctr"/>
        <c:lblOffset val="100"/>
        <c:noMultiLvlLbl val="0"/>
      </c:catAx>
      <c:valAx>
        <c:axId val="-2135103816"/>
        <c:scaling>
          <c:orientation val="minMax"/>
        </c:scaling>
        <c:delete val="0"/>
        <c:axPos val="l"/>
        <c:majorGridlines/>
        <c:numFmt formatCode="_-* #,##0.00_-;\-* #,##0.00_-;_-* &quot;-&quot;??_-;_-@_-" sourceLinked="1"/>
        <c:majorTickMark val="out"/>
        <c:minorTickMark val="none"/>
        <c:tickLblPos val="nextTo"/>
        <c:crossAx val="-2135106936"/>
        <c:crosses val="autoZero"/>
        <c:crossBetween val="between"/>
      </c:valAx>
    </c:plotArea>
    <c:legend>
      <c:legendPos val="r"/>
      <c:layout>
        <c:manualLayout>
          <c:xMode val="edge"/>
          <c:yMode val="edge"/>
          <c:x val="0.496369140968118"/>
          <c:y val="0.460599109893872"/>
          <c:w val="0.146834100523497"/>
          <c:h val="0.130975522081479"/>
        </c:manualLayout>
      </c:layout>
      <c:overlay val="0"/>
    </c:legend>
    <c:plotVisOnly val="1"/>
    <c:dispBlanksAs val="gap"/>
    <c:showDLblsOverMax val="0"/>
  </c:chart>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a:pPr>
            <a:r>
              <a:rPr lang="en-US" dirty="0"/>
              <a:t>Arlington Public Schools: </a:t>
            </a:r>
            <a:br>
              <a:rPr lang="en-US" dirty="0"/>
            </a:br>
            <a:r>
              <a:rPr lang="en-US" dirty="0"/>
              <a:t>Foundation versus </a:t>
            </a:r>
            <a:r>
              <a:rPr lang="en-US" dirty="0" smtClean="0"/>
              <a:t>Net School Spending, </a:t>
            </a:r>
            <a:r>
              <a:rPr lang="en-US" dirty="0"/>
              <a:t>FY16</a:t>
            </a:r>
          </a:p>
        </c:rich>
      </c:tx>
      <c:layout>
        <c:manualLayout>
          <c:xMode val="edge"/>
          <c:yMode val="edge"/>
          <c:x val="0.120740037068067"/>
          <c:y val="0.0"/>
        </c:manualLayout>
      </c:layout>
      <c:overlay val="0"/>
    </c:title>
    <c:autoTitleDeleted val="0"/>
    <c:plotArea>
      <c:layout>
        <c:manualLayout>
          <c:layoutTarget val="inner"/>
          <c:xMode val="edge"/>
          <c:yMode val="edge"/>
          <c:x val="0.181301294561271"/>
          <c:y val="0.114533036631291"/>
          <c:w val="0.305712466833359"/>
          <c:h val="0.822469378827647"/>
        </c:manualLayout>
      </c:layout>
      <c:barChart>
        <c:barDir val="col"/>
        <c:grouping val="stacked"/>
        <c:varyColors val="0"/>
        <c:ser>
          <c:idx val="0"/>
          <c:order val="0"/>
          <c:tx>
            <c:strRef>
              <c:f>Sheet1!$A$48:$C$48</c:f>
              <c:strCache>
                <c:ptCount val="1"/>
                <c:pt idx="0">
                  <c:v>All Other Spending</c:v>
                </c:pt>
              </c:strCache>
            </c:strRef>
          </c:tx>
          <c:spPr>
            <a:solidFill>
              <a:schemeClr val="accent1"/>
            </a:solidFill>
          </c:spPr>
          <c:invertIfNegative val="0"/>
          <c:cat>
            <c:strRef>
              <c:f>Sheet1!$E$44:$F$44</c:f>
              <c:strCache>
                <c:ptCount val="2"/>
                <c:pt idx="0">
                  <c:v>Foundation</c:v>
                </c:pt>
                <c:pt idx="1">
                  <c:v>Actual</c:v>
                </c:pt>
              </c:strCache>
            </c:strRef>
          </c:cat>
          <c:val>
            <c:numRef>
              <c:f>Sheet1!$E$48:$F$48</c:f>
              <c:numCache>
                <c:formatCode>_-* #,##0_-;\-* #,##0_-;_-* "-"??_-;_-@_-</c:formatCode>
                <c:ptCount val="2"/>
                <c:pt idx="0" formatCode="_-* #,##0.00_-;\-* #,##0.00_-;_-* &quot;-&quot;??_-;_-@_-">
                  <c:v>4.3712564E7</c:v>
                </c:pt>
                <c:pt idx="1">
                  <c:v>4.6509844E7</c:v>
                </c:pt>
              </c:numCache>
            </c:numRef>
          </c:val>
        </c:ser>
        <c:ser>
          <c:idx val="1"/>
          <c:order val="1"/>
          <c:tx>
            <c:strRef>
              <c:f>Sheet1!$A$46:$C$46</c:f>
              <c:strCache>
                <c:ptCount val="1"/>
                <c:pt idx="0">
                  <c:v>SPED In District</c:v>
                </c:pt>
              </c:strCache>
            </c:strRef>
          </c:tx>
          <c:spPr>
            <a:solidFill>
              <a:schemeClr val="accent6">
                <a:lumMod val="75000"/>
              </a:schemeClr>
            </a:solidFill>
          </c:spPr>
          <c:invertIfNegative val="0"/>
          <c:cat>
            <c:strRef>
              <c:f>Sheet1!$E$44:$F$44</c:f>
              <c:strCache>
                <c:ptCount val="2"/>
                <c:pt idx="0">
                  <c:v>Foundation</c:v>
                </c:pt>
                <c:pt idx="1">
                  <c:v>Actual</c:v>
                </c:pt>
              </c:strCache>
            </c:strRef>
          </c:cat>
          <c:val>
            <c:numRef>
              <c:f>Sheet1!$E$46:$F$46</c:f>
              <c:numCache>
                <c:formatCode>_-* #,##0_-;\-* #,##0_-;_-* "-"??_-;_-@_-</c:formatCode>
                <c:ptCount val="2"/>
                <c:pt idx="0" formatCode="_-* #,##0.00_-;\-* #,##0.00_-;_-* &quot;-&quot;??_-;_-@_-">
                  <c:v>5.171214E6</c:v>
                </c:pt>
                <c:pt idx="1">
                  <c:v>1.2409478E7</c:v>
                </c:pt>
              </c:numCache>
            </c:numRef>
          </c:val>
        </c:ser>
        <c:ser>
          <c:idx val="2"/>
          <c:order val="2"/>
          <c:tx>
            <c:strRef>
              <c:f>Sheet1!$A$47:$C$47</c:f>
              <c:strCache>
                <c:ptCount val="1"/>
                <c:pt idx="0">
                  <c:v>Total SPED</c:v>
                </c:pt>
              </c:strCache>
            </c:strRef>
          </c:tx>
          <c:invertIfNegative val="0"/>
          <c:cat>
            <c:strRef>
              <c:f>Sheet1!$E$44:$F$44</c:f>
              <c:strCache>
                <c:ptCount val="2"/>
                <c:pt idx="0">
                  <c:v>Foundation</c:v>
                </c:pt>
                <c:pt idx="1">
                  <c:v>Actual</c:v>
                </c:pt>
              </c:strCache>
            </c:strRef>
          </c:cat>
          <c:val>
            <c:numRef>
              <c:f>Sheet1!$D$47:$F$47</c:f>
            </c:numRef>
          </c:val>
        </c:ser>
        <c:ser>
          <c:idx val="3"/>
          <c:order val="3"/>
          <c:tx>
            <c:strRef>
              <c:f>Sheet1!$A$45:$C$45</c:f>
              <c:strCache>
                <c:ptCount val="1"/>
                <c:pt idx="0">
                  <c:v>SPED Out of District</c:v>
                </c:pt>
              </c:strCache>
            </c:strRef>
          </c:tx>
          <c:spPr>
            <a:solidFill>
              <a:schemeClr val="accent2">
                <a:lumMod val="75000"/>
              </a:schemeClr>
            </a:solidFill>
          </c:spPr>
          <c:invertIfNegative val="0"/>
          <c:cat>
            <c:strRef>
              <c:f>Sheet1!$E$44:$F$44</c:f>
              <c:strCache>
                <c:ptCount val="2"/>
                <c:pt idx="0">
                  <c:v>Foundation</c:v>
                </c:pt>
                <c:pt idx="1">
                  <c:v>Actual</c:v>
                </c:pt>
              </c:strCache>
            </c:strRef>
          </c:cat>
          <c:val>
            <c:numRef>
              <c:f>Sheet1!$E$45:$F$45</c:f>
              <c:numCache>
                <c:formatCode>_-* #,##0_-;\-* #,##0_-;_-* "-"??_-;_-@_-</c:formatCode>
                <c:ptCount val="2"/>
                <c:pt idx="0" formatCode="_-* #,##0.00_-;\-* #,##0.00_-;_-* &quot;-&quot;??_-;_-@_-">
                  <c:v>1.406514E6</c:v>
                </c:pt>
                <c:pt idx="1">
                  <c:v>7.409726E6</c:v>
                </c:pt>
              </c:numCache>
            </c:numRef>
          </c:val>
        </c:ser>
        <c:dLbls>
          <c:showLegendKey val="0"/>
          <c:showVal val="0"/>
          <c:showCatName val="0"/>
          <c:showSerName val="0"/>
          <c:showPercent val="0"/>
          <c:showBubbleSize val="0"/>
        </c:dLbls>
        <c:gapWidth val="10"/>
        <c:overlap val="100"/>
        <c:axId val="-2134616328"/>
        <c:axId val="-2134415032"/>
      </c:barChart>
      <c:catAx>
        <c:axId val="-2134616328"/>
        <c:scaling>
          <c:orientation val="minMax"/>
        </c:scaling>
        <c:delete val="0"/>
        <c:axPos val="b"/>
        <c:majorTickMark val="out"/>
        <c:minorTickMark val="none"/>
        <c:tickLblPos val="nextTo"/>
        <c:crossAx val="-2134415032"/>
        <c:crosses val="autoZero"/>
        <c:auto val="1"/>
        <c:lblAlgn val="ctr"/>
        <c:lblOffset val="100"/>
        <c:noMultiLvlLbl val="0"/>
      </c:catAx>
      <c:valAx>
        <c:axId val="-2134415032"/>
        <c:scaling>
          <c:orientation val="minMax"/>
        </c:scaling>
        <c:delete val="0"/>
        <c:axPos val="l"/>
        <c:majorGridlines/>
        <c:numFmt formatCode="_-* #,##0.00_-;\-* #,##0.00_-;_-* &quot;-&quot;??_-;_-@_-" sourceLinked="1"/>
        <c:majorTickMark val="out"/>
        <c:minorTickMark val="none"/>
        <c:tickLblPos val="nextTo"/>
        <c:crossAx val="-2134616328"/>
        <c:crosses val="autoZero"/>
        <c:crossBetween val="between"/>
      </c:valAx>
    </c:plotArea>
    <c:legend>
      <c:legendPos val="r"/>
      <c:layout>
        <c:manualLayout>
          <c:xMode val="edge"/>
          <c:yMode val="edge"/>
          <c:x val="0.496369140968118"/>
          <c:y val="0.460599109893872"/>
          <c:w val="0.146834100523497"/>
          <c:h val="0.130975522081479"/>
        </c:manualLayout>
      </c:layout>
      <c:overlay val="0"/>
    </c:legend>
    <c:plotVisOnly val="1"/>
    <c:dispBlanksAs val="gap"/>
    <c:showDLblsOverMax val="0"/>
  </c:chart>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a:pPr>
            <a:r>
              <a:rPr lang="en-US" dirty="0"/>
              <a:t>Arlington Public Schools: </a:t>
            </a:r>
            <a:br>
              <a:rPr lang="en-US" dirty="0"/>
            </a:br>
            <a:r>
              <a:rPr lang="en-US" dirty="0"/>
              <a:t>Foundation versus </a:t>
            </a:r>
            <a:r>
              <a:rPr lang="en-US" dirty="0" smtClean="0"/>
              <a:t>Net School Spending, </a:t>
            </a:r>
            <a:r>
              <a:rPr lang="en-US" dirty="0"/>
              <a:t>FY16</a:t>
            </a:r>
          </a:p>
        </c:rich>
      </c:tx>
      <c:layout>
        <c:manualLayout>
          <c:xMode val="edge"/>
          <c:yMode val="edge"/>
          <c:x val="0.120740037068067"/>
          <c:y val="0.0"/>
        </c:manualLayout>
      </c:layout>
      <c:overlay val="0"/>
    </c:title>
    <c:autoTitleDeleted val="0"/>
    <c:plotArea>
      <c:layout>
        <c:manualLayout>
          <c:layoutTarget val="inner"/>
          <c:xMode val="edge"/>
          <c:yMode val="edge"/>
          <c:x val="0.181301294561271"/>
          <c:y val="0.114533036631291"/>
          <c:w val="0.305712466833359"/>
          <c:h val="0.822469378827647"/>
        </c:manualLayout>
      </c:layout>
      <c:barChart>
        <c:barDir val="col"/>
        <c:grouping val="stacked"/>
        <c:varyColors val="0"/>
        <c:ser>
          <c:idx val="0"/>
          <c:order val="0"/>
          <c:tx>
            <c:strRef>
              <c:f>Sheet1!$A$48:$C$48</c:f>
              <c:strCache>
                <c:ptCount val="1"/>
                <c:pt idx="0">
                  <c:v>All Other Spending</c:v>
                </c:pt>
              </c:strCache>
            </c:strRef>
          </c:tx>
          <c:spPr>
            <a:solidFill>
              <a:schemeClr val="accent1"/>
            </a:solidFill>
          </c:spPr>
          <c:invertIfNegative val="0"/>
          <c:cat>
            <c:strRef>
              <c:f>Sheet1!$E$44:$F$44</c:f>
              <c:strCache>
                <c:ptCount val="2"/>
                <c:pt idx="0">
                  <c:v>Foundation</c:v>
                </c:pt>
                <c:pt idx="1">
                  <c:v>Actual</c:v>
                </c:pt>
              </c:strCache>
            </c:strRef>
          </c:cat>
          <c:val>
            <c:numRef>
              <c:f>Sheet1!$E$48:$F$48</c:f>
              <c:numCache>
                <c:formatCode>_-* #,##0_-;\-* #,##0_-;_-* "-"??_-;_-@_-</c:formatCode>
                <c:ptCount val="2"/>
                <c:pt idx="0" formatCode="_-* #,##0.00_-;\-* #,##0.00_-;_-* &quot;-&quot;??_-;_-@_-">
                  <c:v>4.3712564E7</c:v>
                </c:pt>
                <c:pt idx="1">
                  <c:v>4.6509844E7</c:v>
                </c:pt>
              </c:numCache>
            </c:numRef>
          </c:val>
        </c:ser>
        <c:ser>
          <c:idx val="1"/>
          <c:order val="1"/>
          <c:tx>
            <c:strRef>
              <c:f>Sheet1!$A$46:$C$46</c:f>
              <c:strCache>
                <c:ptCount val="1"/>
                <c:pt idx="0">
                  <c:v>SPED In District</c:v>
                </c:pt>
              </c:strCache>
            </c:strRef>
          </c:tx>
          <c:spPr>
            <a:solidFill>
              <a:schemeClr val="accent6">
                <a:lumMod val="75000"/>
              </a:schemeClr>
            </a:solidFill>
          </c:spPr>
          <c:invertIfNegative val="0"/>
          <c:cat>
            <c:strRef>
              <c:f>Sheet1!$E$44:$F$44</c:f>
              <c:strCache>
                <c:ptCount val="2"/>
                <c:pt idx="0">
                  <c:v>Foundation</c:v>
                </c:pt>
                <c:pt idx="1">
                  <c:v>Actual</c:v>
                </c:pt>
              </c:strCache>
            </c:strRef>
          </c:cat>
          <c:val>
            <c:numRef>
              <c:f>Sheet1!$E$46:$F$46</c:f>
              <c:numCache>
                <c:formatCode>_-* #,##0_-;\-* #,##0_-;_-* "-"??_-;_-@_-</c:formatCode>
                <c:ptCount val="2"/>
                <c:pt idx="0" formatCode="_-* #,##0.00_-;\-* #,##0.00_-;_-* &quot;-&quot;??_-;_-@_-">
                  <c:v>5.171214E6</c:v>
                </c:pt>
                <c:pt idx="1">
                  <c:v>1.2409478E7</c:v>
                </c:pt>
              </c:numCache>
            </c:numRef>
          </c:val>
        </c:ser>
        <c:ser>
          <c:idx val="2"/>
          <c:order val="2"/>
          <c:tx>
            <c:strRef>
              <c:f>Sheet1!$A$47:$C$47</c:f>
              <c:strCache>
                <c:ptCount val="1"/>
                <c:pt idx="0">
                  <c:v>Total SPED</c:v>
                </c:pt>
              </c:strCache>
            </c:strRef>
          </c:tx>
          <c:invertIfNegative val="0"/>
          <c:cat>
            <c:strRef>
              <c:f>Sheet1!$E$44:$F$44</c:f>
              <c:strCache>
                <c:ptCount val="2"/>
                <c:pt idx="0">
                  <c:v>Foundation</c:v>
                </c:pt>
                <c:pt idx="1">
                  <c:v>Actual</c:v>
                </c:pt>
              </c:strCache>
            </c:strRef>
          </c:cat>
          <c:val>
            <c:numRef>
              <c:f>Sheet1!$D$47:$F$47</c:f>
            </c:numRef>
          </c:val>
        </c:ser>
        <c:ser>
          <c:idx val="3"/>
          <c:order val="3"/>
          <c:tx>
            <c:strRef>
              <c:f>Sheet1!$A$45:$C$45</c:f>
              <c:strCache>
                <c:ptCount val="1"/>
                <c:pt idx="0">
                  <c:v>SPED Out of District</c:v>
                </c:pt>
              </c:strCache>
            </c:strRef>
          </c:tx>
          <c:spPr>
            <a:solidFill>
              <a:schemeClr val="accent2">
                <a:lumMod val="75000"/>
              </a:schemeClr>
            </a:solidFill>
          </c:spPr>
          <c:invertIfNegative val="0"/>
          <c:cat>
            <c:strRef>
              <c:f>Sheet1!$E$44:$F$44</c:f>
              <c:strCache>
                <c:ptCount val="2"/>
                <c:pt idx="0">
                  <c:v>Foundation</c:v>
                </c:pt>
                <c:pt idx="1">
                  <c:v>Actual</c:v>
                </c:pt>
              </c:strCache>
            </c:strRef>
          </c:cat>
          <c:val>
            <c:numRef>
              <c:f>Sheet1!$E$45:$F$45</c:f>
              <c:numCache>
                <c:formatCode>_-* #,##0_-;\-* #,##0_-;_-* "-"??_-;_-@_-</c:formatCode>
                <c:ptCount val="2"/>
                <c:pt idx="0" formatCode="_-* #,##0.00_-;\-* #,##0.00_-;_-* &quot;-&quot;??_-;_-@_-">
                  <c:v>1.406514E6</c:v>
                </c:pt>
                <c:pt idx="1">
                  <c:v>7.409726E6</c:v>
                </c:pt>
              </c:numCache>
            </c:numRef>
          </c:val>
        </c:ser>
        <c:dLbls>
          <c:showLegendKey val="0"/>
          <c:showVal val="0"/>
          <c:showCatName val="0"/>
          <c:showSerName val="0"/>
          <c:showPercent val="0"/>
          <c:showBubbleSize val="0"/>
        </c:dLbls>
        <c:gapWidth val="10"/>
        <c:overlap val="100"/>
        <c:axId val="-2135177720"/>
        <c:axId val="-2135028440"/>
      </c:barChart>
      <c:catAx>
        <c:axId val="-2135177720"/>
        <c:scaling>
          <c:orientation val="minMax"/>
        </c:scaling>
        <c:delete val="0"/>
        <c:axPos val="b"/>
        <c:majorTickMark val="out"/>
        <c:minorTickMark val="none"/>
        <c:tickLblPos val="nextTo"/>
        <c:crossAx val="-2135028440"/>
        <c:crosses val="autoZero"/>
        <c:auto val="1"/>
        <c:lblAlgn val="ctr"/>
        <c:lblOffset val="100"/>
        <c:noMultiLvlLbl val="0"/>
      </c:catAx>
      <c:valAx>
        <c:axId val="-2135028440"/>
        <c:scaling>
          <c:orientation val="minMax"/>
        </c:scaling>
        <c:delete val="0"/>
        <c:axPos val="l"/>
        <c:majorGridlines/>
        <c:numFmt formatCode="_-* #,##0.00_-;\-* #,##0.00_-;_-* &quot;-&quot;??_-;_-@_-" sourceLinked="1"/>
        <c:majorTickMark val="out"/>
        <c:minorTickMark val="none"/>
        <c:tickLblPos val="nextTo"/>
        <c:crossAx val="-2135177720"/>
        <c:crosses val="autoZero"/>
        <c:crossBetween val="between"/>
      </c:valAx>
    </c:plotArea>
    <c:legend>
      <c:legendPos val="r"/>
      <c:layout>
        <c:manualLayout>
          <c:xMode val="edge"/>
          <c:yMode val="edge"/>
          <c:x val="0.496369140968118"/>
          <c:y val="0.460599109893872"/>
          <c:w val="0.146834100523497"/>
          <c:h val="0.130975522081479"/>
        </c:manualLayout>
      </c:layout>
      <c:overlay val="0"/>
    </c:legend>
    <c:plotVisOnly val="1"/>
    <c:dispBlanksAs val="gap"/>
    <c:showDLblsOverMax val="0"/>
  </c:chart>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dirty="0"/>
              <a:t>Per-Pupil</a:t>
            </a:r>
            <a:r>
              <a:rPr lang="en-US" baseline="0" dirty="0"/>
              <a:t> Expenditures</a:t>
            </a:r>
            <a:br>
              <a:rPr lang="en-US" baseline="0" dirty="0"/>
            </a:br>
            <a:r>
              <a:rPr lang="en-US" baseline="0" dirty="0"/>
              <a:t>Charter Garnishment </a:t>
            </a:r>
            <a:r>
              <a:rPr lang="en-US" baseline="0" dirty="0" smtClean="0"/>
              <a:t>versus</a:t>
            </a:r>
            <a:br>
              <a:rPr lang="en-US" baseline="0" dirty="0" smtClean="0"/>
            </a:br>
            <a:r>
              <a:rPr lang="en-US" baseline="0" dirty="0" smtClean="0"/>
              <a:t> Arlington Public Schools</a:t>
            </a:r>
            <a:endParaRPr lang="en-US" dirty="0"/>
          </a:p>
        </c:rich>
      </c:tx>
      <c:layout>
        <c:manualLayout>
          <c:xMode val="edge"/>
          <c:yMode val="edge"/>
          <c:x val="0.0533303612265709"/>
          <c:y val="0.0"/>
        </c:manualLayout>
      </c:layout>
      <c:overlay val="0"/>
    </c:title>
    <c:autoTitleDeleted val="0"/>
    <c:plotArea>
      <c:layout>
        <c:manualLayout>
          <c:layoutTarget val="inner"/>
          <c:xMode val="edge"/>
          <c:yMode val="edge"/>
          <c:x val="0.0721215412623272"/>
          <c:y val="0.143104244928948"/>
          <c:w val="0.31151750143127"/>
          <c:h val="0.779788277448267"/>
        </c:manualLayout>
      </c:layout>
      <c:barChart>
        <c:barDir val="col"/>
        <c:grouping val="stacked"/>
        <c:varyColors val="0"/>
        <c:ser>
          <c:idx val="0"/>
          <c:order val="0"/>
          <c:tx>
            <c:strRef>
              <c:f>Sheet1!$L$3:$L$4</c:f>
              <c:strCache>
                <c:ptCount val="1"/>
                <c:pt idx="0">
                  <c:v>Per Pupil 106% of foundation</c:v>
                </c:pt>
              </c:strCache>
            </c:strRef>
          </c:tx>
          <c:spPr>
            <a:solidFill>
              <a:schemeClr val="accent3">
                <a:lumMod val="75000"/>
              </a:schemeClr>
            </a:solidFill>
          </c:spPr>
          <c:invertIfNegative val="0"/>
          <c:dPt>
            <c:idx val="0"/>
            <c:invertIfNegative val="0"/>
            <c:bubble3D val="0"/>
            <c:spPr>
              <a:solidFill>
                <a:schemeClr val="accent2"/>
              </a:solidFill>
            </c:spPr>
          </c:dPt>
          <c:dPt>
            <c:idx val="1"/>
            <c:invertIfNegative val="0"/>
            <c:bubble3D val="0"/>
            <c:spPr>
              <a:solidFill>
                <a:schemeClr val="accent4">
                  <a:lumMod val="75000"/>
                </a:schemeClr>
              </a:solidFill>
            </c:spPr>
          </c:dPt>
          <c:dPt>
            <c:idx val="7"/>
            <c:invertIfNegative val="0"/>
            <c:bubble3D val="0"/>
            <c:spPr>
              <a:solidFill>
                <a:schemeClr val="accent2"/>
              </a:solidFill>
            </c:spPr>
          </c:dPt>
          <c:dPt>
            <c:idx val="8"/>
            <c:invertIfNegative val="0"/>
            <c:bubble3D val="0"/>
            <c:spPr>
              <a:solidFill>
                <a:schemeClr val="accent4">
                  <a:lumMod val="75000"/>
                </a:schemeClr>
              </a:solidFill>
            </c:spPr>
          </c:dPt>
          <c:dLbls>
            <c:dLbl>
              <c:idx val="0"/>
              <c:layout>
                <c:manualLayout>
                  <c:x val="0.0"/>
                  <c:y val="-0.320675670801148"/>
                </c:manualLayout>
              </c:layout>
              <c:tx>
                <c:rich>
                  <a:bodyPr/>
                  <a:lstStyle/>
                  <a:p>
                    <a:r>
                      <a:rPr lang="en-US"/>
                      <a:t> $12,393 </a:t>
                    </a:r>
                  </a:p>
                </c:rich>
              </c:tx>
              <c:showLegendKey val="0"/>
              <c:showVal val="1"/>
              <c:showCatName val="0"/>
              <c:showSerName val="0"/>
              <c:showPercent val="0"/>
              <c:showBubbleSize val="0"/>
            </c:dLbl>
            <c:dLbl>
              <c:idx val="1"/>
              <c:layout>
                <c:manualLayout>
                  <c:x val="0.00148282283040388"/>
                  <c:y val="-0.320675842570215"/>
                </c:manualLayout>
              </c:layout>
              <c:tx>
                <c:rich>
                  <a:bodyPr/>
                  <a:lstStyle/>
                  <a:p>
                    <a:pPr algn="ctr">
                      <a:defRPr sz="2400" b="1">
                        <a:solidFill>
                          <a:schemeClr val="bg1"/>
                        </a:solidFill>
                      </a:defRPr>
                    </a:pPr>
                    <a:r>
                      <a:rPr lang="en-US"/>
                      <a:t> $12,473 </a:t>
                    </a:r>
                  </a:p>
                </c:rich>
              </c:tx>
              <c:spPr/>
              <c:showLegendKey val="0"/>
              <c:showVal val="1"/>
              <c:showCatName val="0"/>
              <c:showSerName val="0"/>
              <c:showPercent val="0"/>
              <c:showBubbleSize val="0"/>
            </c:dLbl>
            <c:txPr>
              <a:bodyPr/>
              <a:lstStyle/>
              <a:p>
                <a:pPr>
                  <a:defRPr sz="2400" b="1">
                    <a:solidFill>
                      <a:schemeClr val="bg1"/>
                    </a:solidFill>
                  </a:defRPr>
                </a:pPr>
                <a:endParaRPr lang="en-US"/>
              </a:p>
            </c:txPr>
            <c:showLegendKey val="0"/>
            <c:showVal val="1"/>
            <c:showCatName val="0"/>
            <c:showSerName val="0"/>
            <c:showPercent val="0"/>
            <c:showBubbleSize val="0"/>
            <c:showLeaderLines val="0"/>
          </c:dLbls>
          <c:cat>
            <c:strRef>
              <c:f>Sheet1!$K$16:$K$17</c:f>
              <c:strCache>
                <c:ptCount val="2"/>
                <c:pt idx="0">
                  <c:v>Charter School Garnishment</c:v>
                </c:pt>
                <c:pt idx="1">
                  <c:v>District Average</c:v>
                </c:pt>
              </c:strCache>
            </c:strRef>
          </c:cat>
          <c:val>
            <c:numRef>
              <c:f>Sheet1!$L$16:$L$17</c:f>
              <c:numCache>
                <c:formatCode>_-* #,##0_-;\-* #,##0_-;_-* "-"??_-;_-@_-</c:formatCode>
                <c:ptCount val="2"/>
                <c:pt idx="0">
                  <c:v>12393.0</c:v>
                </c:pt>
                <c:pt idx="1">
                  <c:v>12472.85520663381</c:v>
                </c:pt>
              </c:numCache>
            </c:numRef>
          </c:val>
        </c:ser>
        <c:ser>
          <c:idx val="1"/>
          <c:order val="1"/>
          <c:tx>
            <c:strRef>
              <c:f>Sheet1!$M$3:$M$4</c:f>
              <c:strCache>
                <c:ptCount val="1"/>
                <c:pt idx="0">
                  <c:v>Plus Low Income</c:v>
                </c:pt>
              </c:strCache>
            </c:strRef>
          </c:tx>
          <c:spPr>
            <a:solidFill>
              <a:schemeClr val="accent1"/>
            </a:solidFill>
          </c:spPr>
          <c:invertIfNegative val="0"/>
          <c:cat>
            <c:strRef>
              <c:f>Sheet1!$K$16:$K$17</c:f>
              <c:strCache>
                <c:ptCount val="2"/>
                <c:pt idx="0">
                  <c:v>Charter School Garnishment</c:v>
                </c:pt>
                <c:pt idx="1">
                  <c:v>District Average</c:v>
                </c:pt>
              </c:strCache>
            </c:strRef>
          </c:cat>
          <c:val>
            <c:numRef>
              <c:f>Sheet1!$M$16</c:f>
              <c:numCache>
                <c:formatCode>General</c:formatCode>
                <c:ptCount val="1"/>
              </c:numCache>
            </c:numRef>
          </c:val>
        </c:ser>
        <c:ser>
          <c:idx val="2"/>
          <c:order val="2"/>
          <c:tx>
            <c:strRef>
              <c:f>Sheet1!$N$3:$N$4</c:f>
              <c:strCache>
                <c:ptCount val="1"/>
                <c:pt idx="0">
                  <c:v>Plus In-District SPED</c:v>
                </c:pt>
              </c:strCache>
            </c:strRef>
          </c:tx>
          <c:spPr>
            <a:solidFill>
              <a:schemeClr val="accent6"/>
            </a:solidFill>
          </c:spPr>
          <c:invertIfNegative val="0"/>
          <c:cat>
            <c:strRef>
              <c:f>Sheet1!$K$16:$K$17</c:f>
              <c:strCache>
                <c:ptCount val="2"/>
                <c:pt idx="0">
                  <c:v>Charter School Garnishment</c:v>
                </c:pt>
                <c:pt idx="1">
                  <c:v>District Average</c:v>
                </c:pt>
              </c:strCache>
            </c:strRef>
          </c:cat>
          <c:val>
            <c:numRef>
              <c:f>Sheet1!$N$16</c:f>
              <c:numCache>
                <c:formatCode>General</c:formatCode>
                <c:ptCount val="1"/>
              </c:numCache>
            </c:numRef>
          </c:val>
        </c:ser>
        <c:dLbls>
          <c:showLegendKey val="0"/>
          <c:showVal val="0"/>
          <c:showCatName val="0"/>
          <c:showSerName val="0"/>
          <c:showPercent val="0"/>
          <c:showBubbleSize val="0"/>
        </c:dLbls>
        <c:gapWidth val="15"/>
        <c:overlap val="100"/>
        <c:axId val="-2138111432"/>
        <c:axId val="-2138108408"/>
      </c:barChart>
      <c:catAx>
        <c:axId val="-2138111432"/>
        <c:scaling>
          <c:orientation val="minMax"/>
        </c:scaling>
        <c:delete val="0"/>
        <c:axPos val="b"/>
        <c:numFmt formatCode="General" sourceLinked="1"/>
        <c:majorTickMark val="out"/>
        <c:minorTickMark val="none"/>
        <c:tickLblPos val="nextTo"/>
        <c:crossAx val="-2138108408"/>
        <c:crosses val="autoZero"/>
        <c:auto val="1"/>
        <c:lblAlgn val="ctr"/>
        <c:lblOffset val="100"/>
        <c:noMultiLvlLbl val="0"/>
      </c:catAx>
      <c:valAx>
        <c:axId val="-2138108408"/>
        <c:scaling>
          <c:orientation val="minMax"/>
          <c:min val="0.0"/>
        </c:scaling>
        <c:delete val="0"/>
        <c:axPos val="l"/>
        <c:majorGridlines/>
        <c:numFmt formatCode="_-* #,##0_-;\-* #,##0_-;_-* &quot;-&quot;??_-;_-@_-" sourceLinked="1"/>
        <c:majorTickMark val="out"/>
        <c:minorTickMark val="none"/>
        <c:tickLblPos val="nextTo"/>
        <c:crossAx val="-2138111432"/>
        <c:crosses val="autoZero"/>
        <c:crossBetween val="between"/>
      </c:valAx>
    </c:plotArea>
    <c:plotVisOnly val="1"/>
    <c:dispBlanksAs val="gap"/>
    <c:showDLblsOverMax val="0"/>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a:pPr>
            <a:r>
              <a:rPr lang="en-US" dirty="0"/>
              <a:t>Per-Pupil</a:t>
            </a:r>
            <a:r>
              <a:rPr lang="en-US" baseline="0" dirty="0"/>
              <a:t> Expenditures</a:t>
            </a:r>
            <a:br>
              <a:rPr lang="en-US" baseline="0" dirty="0"/>
            </a:br>
            <a:r>
              <a:rPr lang="en-US" baseline="0" dirty="0"/>
              <a:t>Charter Garnishment </a:t>
            </a:r>
            <a:r>
              <a:rPr lang="en-US" baseline="0" dirty="0" smtClean="0"/>
              <a:t>versus</a:t>
            </a:r>
            <a:br>
              <a:rPr lang="en-US" baseline="0" dirty="0" smtClean="0"/>
            </a:br>
            <a:r>
              <a:rPr lang="en-US" baseline="0" dirty="0" smtClean="0"/>
              <a:t> Arlington Public Schools FY16</a:t>
            </a:r>
            <a:endParaRPr lang="en-US" dirty="0"/>
          </a:p>
        </c:rich>
      </c:tx>
      <c:layout>
        <c:manualLayout>
          <c:xMode val="edge"/>
          <c:yMode val="edge"/>
          <c:x val="0.0533303612265709"/>
          <c:y val="0.0"/>
        </c:manualLayout>
      </c:layout>
      <c:overlay val="0"/>
    </c:title>
    <c:autoTitleDeleted val="0"/>
    <c:plotArea>
      <c:layout>
        <c:manualLayout>
          <c:layoutTarget val="inner"/>
          <c:xMode val="edge"/>
          <c:yMode val="edge"/>
          <c:x val="0.0721215412623272"/>
          <c:y val="0.143104244928948"/>
          <c:w val="0.31151750143127"/>
          <c:h val="0.779788277448267"/>
        </c:manualLayout>
      </c:layout>
      <c:barChart>
        <c:barDir val="col"/>
        <c:grouping val="stacked"/>
        <c:varyColors val="0"/>
        <c:ser>
          <c:idx val="0"/>
          <c:order val="0"/>
          <c:tx>
            <c:strRef>
              <c:f>Sheet1!$L$3:$L$4</c:f>
              <c:strCache>
                <c:ptCount val="1"/>
                <c:pt idx="0">
                  <c:v>Per Pupil 106% of foundation</c:v>
                </c:pt>
              </c:strCache>
            </c:strRef>
          </c:tx>
          <c:spPr>
            <a:solidFill>
              <a:schemeClr val="accent3">
                <a:lumMod val="75000"/>
              </a:schemeClr>
            </a:solidFill>
          </c:spPr>
          <c:invertIfNegative val="0"/>
          <c:dPt>
            <c:idx val="0"/>
            <c:invertIfNegative val="0"/>
            <c:bubble3D val="0"/>
            <c:spPr>
              <a:solidFill>
                <a:schemeClr val="accent2"/>
              </a:solidFill>
            </c:spPr>
          </c:dPt>
          <c:dPt>
            <c:idx val="1"/>
            <c:invertIfNegative val="0"/>
            <c:bubble3D val="0"/>
            <c:spPr>
              <a:solidFill>
                <a:schemeClr val="accent4">
                  <a:lumMod val="75000"/>
                </a:schemeClr>
              </a:solidFill>
            </c:spPr>
          </c:dPt>
          <c:dPt>
            <c:idx val="7"/>
            <c:invertIfNegative val="0"/>
            <c:bubble3D val="0"/>
            <c:spPr>
              <a:solidFill>
                <a:schemeClr val="accent2"/>
              </a:solidFill>
            </c:spPr>
          </c:dPt>
          <c:dPt>
            <c:idx val="8"/>
            <c:invertIfNegative val="0"/>
            <c:bubble3D val="0"/>
            <c:spPr>
              <a:solidFill>
                <a:schemeClr val="accent4">
                  <a:lumMod val="75000"/>
                </a:schemeClr>
              </a:solidFill>
            </c:spPr>
          </c:dPt>
          <c:dLbls>
            <c:dLbl>
              <c:idx val="0"/>
              <c:layout>
                <c:manualLayout>
                  <c:x val="0.0"/>
                  <c:y val="-0.320675670801148"/>
                </c:manualLayout>
              </c:layout>
              <c:tx>
                <c:rich>
                  <a:bodyPr/>
                  <a:lstStyle/>
                  <a:p>
                    <a:r>
                      <a:rPr lang="en-US"/>
                      <a:t> $12,393 </a:t>
                    </a:r>
                  </a:p>
                </c:rich>
              </c:tx>
              <c:showLegendKey val="0"/>
              <c:showVal val="1"/>
              <c:showCatName val="0"/>
              <c:showSerName val="0"/>
              <c:showPercent val="0"/>
              <c:showBubbleSize val="0"/>
            </c:dLbl>
            <c:dLbl>
              <c:idx val="1"/>
              <c:layout>
                <c:manualLayout>
                  <c:x val="0.00148282283040388"/>
                  <c:y val="-0.320675842570215"/>
                </c:manualLayout>
              </c:layout>
              <c:tx>
                <c:rich>
                  <a:bodyPr/>
                  <a:lstStyle/>
                  <a:p>
                    <a:pPr algn="ctr">
                      <a:defRPr sz="2400" b="1">
                        <a:solidFill>
                          <a:schemeClr val="bg1"/>
                        </a:solidFill>
                      </a:defRPr>
                    </a:pPr>
                    <a:r>
                      <a:rPr lang="en-US"/>
                      <a:t> $12,473 </a:t>
                    </a:r>
                  </a:p>
                </c:rich>
              </c:tx>
              <c:spPr/>
              <c:showLegendKey val="0"/>
              <c:showVal val="1"/>
              <c:showCatName val="0"/>
              <c:showSerName val="0"/>
              <c:showPercent val="0"/>
              <c:showBubbleSize val="0"/>
            </c:dLbl>
            <c:txPr>
              <a:bodyPr/>
              <a:lstStyle/>
              <a:p>
                <a:pPr>
                  <a:defRPr sz="2400" b="1">
                    <a:solidFill>
                      <a:schemeClr val="bg1"/>
                    </a:solidFill>
                  </a:defRPr>
                </a:pPr>
                <a:endParaRPr lang="en-US"/>
              </a:p>
            </c:txPr>
            <c:showLegendKey val="0"/>
            <c:showVal val="1"/>
            <c:showCatName val="0"/>
            <c:showSerName val="0"/>
            <c:showPercent val="0"/>
            <c:showBubbleSize val="0"/>
            <c:showLeaderLines val="0"/>
          </c:dLbls>
          <c:cat>
            <c:strRef>
              <c:f>Sheet1!$K$16:$K$17</c:f>
              <c:strCache>
                <c:ptCount val="2"/>
                <c:pt idx="0">
                  <c:v>Charter School Garnishment</c:v>
                </c:pt>
                <c:pt idx="1">
                  <c:v>District Average</c:v>
                </c:pt>
              </c:strCache>
            </c:strRef>
          </c:cat>
          <c:val>
            <c:numRef>
              <c:f>Sheet1!$L$16:$L$17</c:f>
              <c:numCache>
                <c:formatCode>_-* #,##0_-;\-* #,##0_-;_-* "-"??_-;_-@_-</c:formatCode>
                <c:ptCount val="2"/>
                <c:pt idx="0">
                  <c:v>12393.0</c:v>
                </c:pt>
                <c:pt idx="1">
                  <c:v>12472.85520663381</c:v>
                </c:pt>
              </c:numCache>
            </c:numRef>
          </c:val>
        </c:ser>
        <c:ser>
          <c:idx val="1"/>
          <c:order val="1"/>
          <c:tx>
            <c:strRef>
              <c:f>Sheet1!$M$3:$M$4</c:f>
              <c:strCache>
                <c:ptCount val="1"/>
                <c:pt idx="0">
                  <c:v>Plus Low Income</c:v>
                </c:pt>
              </c:strCache>
            </c:strRef>
          </c:tx>
          <c:spPr>
            <a:solidFill>
              <a:schemeClr val="accent1"/>
            </a:solidFill>
          </c:spPr>
          <c:invertIfNegative val="0"/>
          <c:cat>
            <c:strRef>
              <c:f>Sheet1!$K$16:$K$17</c:f>
              <c:strCache>
                <c:ptCount val="2"/>
                <c:pt idx="0">
                  <c:v>Charter School Garnishment</c:v>
                </c:pt>
                <c:pt idx="1">
                  <c:v>District Average</c:v>
                </c:pt>
              </c:strCache>
            </c:strRef>
          </c:cat>
          <c:val>
            <c:numRef>
              <c:f>Sheet1!$M$16</c:f>
              <c:numCache>
                <c:formatCode>General</c:formatCode>
                <c:ptCount val="1"/>
              </c:numCache>
            </c:numRef>
          </c:val>
        </c:ser>
        <c:ser>
          <c:idx val="2"/>
          <c:order val="2"/>
          <c:tx>
            <c:strRef>
              <c:f>Sheet1!$N$3:$N$4</c:f>
              <c:strCache>
                <c:ptCount val="1"/>
                <c:pt idx="0">
                  <c:v>Plus SPED</c:v>
                </c:pt>
              </c:strCache>
            </c:strRef>
          </c:tx>
          <c:spPr>
            <a:solidFill>
              <a:schemeClr val="accent6"/>
            </a:solidFill>
          </c:spPr>
          <c:invertIfNegative val="0"/>
          <c:cat>
            <c:strRef>
              <c:f>Sheet1!$K$16:$K$17</c:f>
              <c:strCache>
                <c:ptCount val="2"/>
                <c:pt idx="0">
                  <c:v>Charter School Garnishment</c:v>
                </c:pt>
                <c:pt idx="1">
                  <c:v>District Average</c:v>
                </c:pt>
              </c:strCache>
            </c:strRef>
          </c:cat>
          <c:val>
            <c:numRef>
              <c:f>Sheet1!$N$16</c:f>
              <c:numCache>
                <c:formatCode>General</c:formatCode>
                <c:ptCount val="1"/>
              </c:numCache>
            </c:numRef>
          </c:val>
        </c:ser>
        <c:dLbls>
          <c:showLegendKey val="0"/>
          <c:showVal val="0"/>
          <c:showCatName val="0"/>
          <c:showSerName val="0"/>
          <c:showPercent val="0"/>
          <c:showBubbleSize val="0"/>
        </c:dLbls>
        <c:gapWidth val="15"/>
        <c:overlap val="100"/>
        <c:axId val="-2134205880"/>
        <c:axId val="-2134202904"/>
      </c:barChart>
      <c:catAx>
        <c:axId val="-2134205880"/>
        <c:scaling>
          <c:orientation val="minMax"/>
        </c:scaling>
        <c:delete val="0"/>
        <c:axPos val="b"/>
        <c:numFmt formatCode="General" sourceLinked="1"/>
        <c:majorTickMark val="out"/>
        <c:minorTickMark val="none"/>
        <c:tickLblPos val="nextTo"/>
        <c:crossAx val="-2134202904"/>
        <c:crosses val="autoZero"/>
        <c:auto val="1"/>
        <c:lblAlgn val="ctr"/>
        <c:lblOffset val="100"/>
        <c:noMultiLvlLbl val="0"/>
      </c:catAx>
      <c:valAx>
        <c:axId val="-2134202904"/>
        <c:scaling>
          <c:orientation val="minMax"/>
          <c:min val="0.0"/>
        </c:scaling>
        <c:delete val="0"/>
        <c:axPos val="l"/>
        <c:majorGridlines/>
        <c:numFmt formatCode="_-* #,##0_-;\-* #,##0_-;_-* &quot;-&quot;??_-;_-@_-" sourceLinked="1"/>
        <c:majorTickMark val="out"/>
        <c:minorTickMark val="none"/>
        <c:tickLblPos val="nextTo"/>
        <c:crossAx val="-2134205880"/>
        <c:crosses val="autoZero"/>
        <c:crossBetween val="between"/>
      </c:valAx>
    </c:plotArea>
    <c:plotVisOnly val="1"/>
    <c:dispBlanksAs val="gap"/>
    <c:showDLblsOverMax val="0"/>
  </c:chart>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a:pPr>
            <a:r>
              <a:rPr lang="en-US" dirty="0"/>
              <a:t>Per-Pupil</a:t>
            </a:r>
            <a:r>
              <a:rPr lang="en-US" baseline="0" dirty="0"/>
              <a:t> Expenditures</a:t>
            </a:r>
            <a:br>
              <a:rPr lang="en-US" baseline="0" dirty="0"/>
            </a:br>
            <a:r>
              <a:rPr lang="en-US" baseline="0" dirty="0"/>
              <a:t>Charter Garnishment </a:t>
            </a:r>
            <a:r>
              <a:rPr lang="en-US" baseline="0" dirty="0" smtClean="0"/>
              <a:t>versus</a:t>
            </a:r>
            <a:br>
              <a:rPr lang="en-US" baseline="0" dirty="0" smtClean="0"/>
            </a:br>
            <a:r>
              <a:rPr lang="en-US" baseline="0" dirty="0" smtClean="0"/>
              <a:t> Arlington Public Schools</a:t>
            </a:r>
            <a:endParaRPr lang="en-US" dirty="0"/>
          </a:p>
        </c:rich>
      </c:tx>
      <c:layout>
        <c:manualLayout>
          <c:xMode val="edge"/>
          <c:yMode val="edge"/>
          <c:x val="0.0533303612265709"/>
          <c:y val="0.0"/>
        </c:manualLayout>
      </c:layout>
      <c:overlay val="0"/>
    </c:title>
    <c:autoTitleDeleted val="0"/>
    <c:plotArea>
      <c:layout>
        <c:manualLayout>
          <c:layoutTarget val="inner"/>
          <c:xMode val="edge"/>
          <c:yMode val="edge"/>
          <c:x val="0.0721215412623272"/>
          <c:y val="0.143104244928948"/>
          <c:w val="0.31151750143127"/>
          <c:h val="0.779788277448267"/>
        </c:manualLayout>
      </c:layout>
      <c:barChart>
        <c:barDir val="col"/>
        <c:grouping val="stacked"/>
        <c:varyColors val="0"/>
        <c:ser>
          <c:idx val="0"/>
          <c:order val="0"/>
          <c:tx>
            <c:strRef>
              <c:f>Sheet1!$L$3:$L$4</c:f>
              <c:strCache>
                <c:ptCount val="1"/>
                <c:pt idx="0">
                  <c:v>Per Pupil 106% of foundation</c:v>
                </c:pt>
              </c:strCache>
            </c:strRef>
          </c:tx>
          <c:spPr>
            <a:solidFill>
              <a:schemeClr val="accent3">
                <a:lumMod val="75000"/>
              </a:schemeClr>
            </a:solidFill>
          </c:spPr>
          <c:invertIfNegative val="0"/>
          <c:dPt>
            <c:idx val="0"/>
            <c:invertIfNegative val="0"/>
            <c:bubble3D val="0"/>
            <c:spPr>
              <a:solidFill>
                <a:schemeClr val="accent2"/>
              </a:solidFill>
            </c:spPr>
          </c:dPt>
          <c:dPt>
            <c:idx val="1"/>
            <c:invertIfNegative val="0"/>
            <c:bubble3D val="0"/>
            <c:spPr>
              <a:solidFill>
                <a:schemeClr val="accent4">
                  <a:lumMod val="75000"/>
                </a:schemeClr>
              </a:solidFill>
            </c:spPr>
          </c:dPt>
          <c:dPt>
            <c:idx val="7"/>
            <c:invertIfNegative val="0"/>
            <c:bubble3D val="0"/>
            <c:spPr>
              <a:solidFill>
                <a:schemeClr val="accent2"/>
              </a:solidFill>
            </c:spPr>
          </c:dPt>
          <c:dPt>
            <c:idx val="8"/>
            <c:invertIfNegative val="0"/>
            <c:bubble3D val="0"/>
            <c:spPr>
              <a:solidFill>
                <a:schemeClr val="accent4">
                  <a:lumMod val="75000"/>
                </a:schemeClr>
              </a:solidFill>
            </c:spPr>
          </c:dPt>
          <c:dLbls>
            <c:dLbl>
              <c:idx val="0"/>
              <c:layout>
                <c:manualLayout>
                  <c:x val="0.0"/>
                  <c:y val="-0.320675670801148"/>
                </c:manualLayout>
              </c:layout>
              <c:tx>
                <c:rich>
                  <a:bodyPr/>
                  <a:lstStyle/>
                  <a:p>
                    <a:r>
                      <a:rPr lang="en-US"/>
                      <a:t> $12,393 </a:t>
                    </a:r>
                  </a:p>
                </c:rich>
              </c:tx>
              <c:showLegendKey val="0"/>
              <c:showVal val="1"/>
              <c:showCatName val="0"/>
              <c:showSerName val="0"/>
              <c:showPercent val="0"/>
              <c:showBubbleSize val="0"/>
            </c:dLbl>
            <c:dLbl>
              <c:idx val="1"/>
              <c:layout>
                <c:manualLayout>
                  <c:x val="0.00148282283040388"/>
                  <c:y val="-0.320675842570215"/>
                </c:manualLayout>
              </c:layout>
              <c:tx>
                <c:rich>
                  <a:bodyPr/>
                  <a:lstStyle/>
                  <a:p>
                    <a:pPr algn="ctr">
                      <a:defRPr sz="2400" b="1">
                        <a:solidFill>
                          <a:schemeClr val="bg1"/>
                        </a:solidFill>
                      </a:defRPr>
                    </a:pPr>
                    <a:r>
                      <a:rPr lang="en-US"/>
                      <a:t> $12,473 </a:t>
                    </a:r>
                  </a:p>
                </c:rich>
              </c:tx>
              <c:spPr/>
              <c:showLegendKey val="0"/>
              <c:showVal val="1"/>
              <c:showCatName val="0"/>
              <c:showSerName val="0"/>
              <c:showPercent val="0"/>
              <c:showBubbleSize val="0"/>
            </c:dLbl>
            <c:txPr>
              <a:bodyPr/>
              <a:lstStyle/>
              <a:p>
                <a:pPr>
                  <a:defRPr sz="2400" b="1">
                    <a:solidFill>
                      <a:schemeClr val="bg1"/>
                    </a:solidFill>
                  </a:defRPr>
                </a:pPr>
                <a:endParaRPr lang="en-US"/>
              </a:p>
            </c:txPr>
            <c:showLegendKey val="0"/>
            <c:showVal val="1"/>
            <c:showCatName val="0"/>
            <c:showSerName val="0"/>
            <c:showPercent val="0"/>
            <c:showBubbleSize val="0"/>
            <c:showLeaderLines val="0"/>
          </c:dLbls>
          <c:cat>
            <c:strRef>
              <c:f>Sheet1!$K$16:$K$17</c:f>
              <c:strCache>
                <c:ptCount val="2"/>
                <c:pt idx="0">
                  <c:v>Charter School Garnishment</c:v>
                </c:pt>
                <c:pt idx="1">
                  <c:v>District Average</c:v>
                </c:pt>
              </c:strCache>
            </c:strRef>
          </c:cat>
          <c:val>
            <c:numRef>
              <c:f>Sheet1!$L$16:$L$17</c:f>
              <c:numCache>
                <c:formatCode>_-* #,##0_-;\-* #,##0_-;_-* "-"??_-;_-@_-</c:formatCode>
                <c:ptCount val="2"/>
                <c:pt idx="0">
                  <c:v>12393.0</c:v>
                </c:pt>
                <c:pt idx="1">
                  <c:v>12472.85520663381</c:v>
                </c:pt>
              </c:numCache>
            </c:numRef>
          </c:val>
        </c:ser>
        <c:ser>
          <c:idx val="1"/>
          <c:order val="1"/>
          <c:tx>
            <c:strRef>
              <c:f>Sheet1!$M$3:$M$4</c:f>
              <c:strCache>
                <c:ptCount val="1"/>
                <c:pt idx="0">
                  <c:v>Plus Low Income</c:v>
                </c:pt>
              </c:strCache>
            </c:strRef>
          </c:tx>
          <c:spPr>
            <a:solidFill>
              <a:schemeClr val="accent1"/>
            </a:solidFill>
          </c:spPr>
          <c:invertIfNegative val="0"/>
          <c:cat>
            <c:strRef>
              <c:f>Sheet1!$K$16:$K$17</c:f>
              <c:strCache>
                <c:ptCount val="2"/>
                <c:pt idx="0">
                  <c:v>Charter School Garnishment</c:v>
                </c:pt>
                <c:pt idx="1">
                  <c:v>District Average</c:v>
                </c:pt>
              </c:strCache>
            </c:strRef>
          </c:cat>
          <c:val>
            <c:numRef>
              <c:f>Sheet1!$M$16</c:f>
              <c:numCache>
                <c:formatCode>General</c:formatCode>
                <c:ptCount val="1"/>
              </c:numCache>
            </c:numRef>
          </c:val>
        </c:ser>
        <c:ser>
          <c:idx val="2"/>
          <c:order val="2"/>
          <c:tx>
            <c:strRef>
              <c:f>Sheet1!$N$3:$N$4</c:f>
              <c:strCache>
                <c:ptCount val="1"/>
                <c:pt idx="0">
                  <c:v>Plus SPED</c:v>
                </c:pt>
              </c:strCache>
            </c:strRef>
          </c:tx>
          <c:spPr>
            <a:solidFill>
              <a:schemeClr val="accent6"/>
            </a:solidFill>
          </c:spPr>
          <c:invertIfNegative val="0"/>
          <c:cat>
            <c:strRef>
              <c:f>Sheet1!$K$16:$K$17</c:f>
              <c:strCache>
                <c:ptCount val="2"/>
                <c:pt idx="0">
                  <c:v>Charter School Garnishment</c:v>
                </c:pt>
                <c:pt idx="1">
                  <c:v>District Average</c:v>
                </c:pt>
              </c:strCache>
            </c:strRef>
          </c:cat>
          <c:val>
            <c:numRef>
              <c:f>Sheet1!$N$16</c:f>
              <c:numCache>
                <c:formatCode>General</c:formatCode>
                <c:ptCount val="1"/>
              </c:numCache>
            </c:numRef>
          </c:val>
        </c:ser>
        <c:dLbls>
          <c:showLegendKey val="0"/>
          <c:showVal val="0"/>
          <c:showCatName val="0"/>
          <c:showSerName val="0"/>
          <c:showPercent val="0"/>
          <c:showBubbleSize val="0"/>
        </c:dLbls>
        <c:gapWidth val="15"/>
        <c:overlap val="100"/>
        <c:axId val="-2117027816"/>
        <c:axId val="-2116279944"/>
      </c:barChart>
      <c:catAx>
        <c:axId val="-2117027816"/>
        <c:scaling>
          <c:orientation val="minMax"/>
        </c:scaling>
        <c:delete val="0"/>
        <c:axPos val="b"/>
        <c:numFmt formatCode="General" sourceLinked="1"/>
        <c:majorTickMark val="out"/>
        <c:minorTickMark val="none"/>
        <c:tickLblPos val="nextTo"/>
        <c:crossAx val="-2116279944"/>
        <c:crosses val="autoZero"/>
        <c:auto val="1"/>
        <c:lblAlgn val="ctr"/>
        <c:lblOffset val="100"/>
        <c:noMultiLvlLbl val="0"/>
      </c:catAx>
      <c:valAx>
        <c:axId val="-2116279944"/>
        <c:scaling>
          <c:orientation val="minMax"/>
          <c:min val="0.0"/>
        </c:scaling>
        <c:delete val="0"/>
        <c:axPos val="l"/>
        <c:majorGridlines/>
        <c:numFmt formatCode="_-* #,##0_-;\-* #,##0_-;_-* &quot;-&quot;??_-;_-@_-" sourceLinked="1"/>
        <c:majorTickMark val="out"/>
        <c:minorTickMark val="none"/>
        <c:tickLblPos val="nextTo"/>
        <c:crossAx val="-2117027816"/>
        <c:crosses val="autoZero"/>
        <c:crossBetween val="between"/>
      </c:valAx>
    </c:plotArea>
    <c:plotVisOnly val="1"/>
    <c:dispBlanksAs val="gap"/>
    <c:showDLblsOverMax val="0"/>
  </c:chart>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Modeling per-pupil</a:t>
            </a:r>
            <a:r>
              <a:rPr lang="en-US" baseline="0"/>
              <a:t> expenditures - non-SPED set at 106% of foundation</a:t>
            </a:r>
            <a:endParaRPr lang="en-US"/>
          </a:p>
        </c:rich>
      </c:tx>
      <c:layout/>
      <c:overlay val="0"/>
    </c:title>
    <c:autoTitleDeleted val="0"/>
    <c:plotArea>
      <c:layout>
        <c:manualLayout>
          <c:layoutTarget val="inner"/>
          <c:xMode val="edge"/>
          <c:yMode val="edge"/>
          <c:x val="0.0721215412623272"/>
          <c:y val="0.0994749019628051"/>
          <c:w val="0.916556857130213"/>
          <c:h val="0.779788277448267"/>
        </c:manualLayout>
      </c:layout>
      <c:barChart>
        <c:barDir val="col"/>
        <c:grouping val="stacked"/>
        <c:varyColors val="0"/>
        <c:ser>
          <c:idx val="0"/>
          <c:order val="0"/>
          <c:tx>
            <c:strRef>
              <c:f>Sheet1!$L$3:$L$4</c:f>
              <c:strCache>
                <c:ptCount val="1"/>
                <c:pt idx="0">
                  <c:v>Per Pupil 106% of foundation</c:v>
                </c:pt>
              </c:strCache>
            </c:strRef>
          </c:tx>
          <c:spPr>
            <a:solidFill>
              <a:schemeClr val="accent3">
                <a:lumMod val="75000"/>
              </a:schemeClr>
            </a:solidFill>
          </c:spPr>
          <c:invertIfNegative val="0"/>
          <c:dPt>
            <c:idx val="7"/>
            <c:invertIfNegative val="0"/>
            <c:bubble3D val="0"/>
            <c:spPr>
              <a:solidFill>
                <a:schemeClr val="accent2"/>
              </a:solidFill>
            </c:spPr>
          </c:dPt>
          <c:dPt>
            <c:idx val="8"/>
            <c:invertIfNegative val="0"/>
            <c:bubble3D val="0"/>
            <c:spPr>
              <a:solidFill>
                <a:schemeClr val="accent4">
                  <a:lumMod val="75000"/>
                </a:schemeClr>
              </a:solidFill>
            </c:spPr>
          </c:dPt>
          <c:cat>
            <c:strRef>
              <c:f>Sheet1!$K$9:$K$17</c:f>
              <c:strCache>
                <c:ptCount val="9"/>
                <c:pt idx="0">
                  <c:v>High School</c:v>
                </c:pt>
                <c:pt idx="1">
                  <c:v>Middle School</c:v>
                </c:pt>
                <c:pt idx="2">
                  <c:v>Elementary</c:v>
                </c:pt>
                <c:pt idx="3">
                  <c:v>Kindergarten</c:v>
                </c:pt>
                <c:pt idx="4">
                  <c:v>Pre-School</c:v>
                </c:pt>
                <c:pt idx="5">
                  <c:v>ELL </c:v>
                </c:pt>
                <c:pt idx="7">
                  <c:v>Charter School Garnishment</c:v>
                </c:pt>
                <c:pt idx="8">
                  <c:v>District Average</c:v>
                </c:pt>
              </c:strCache>
            </c:strRef>
          </c:cat>
          <c:val>
            <c:numRef>
              <c:f>Sheet1!$L$9:$L$17</c:f>
              <c:numCache>
                <c:formatCode>_-* #,##0_-;\-* #,##0_-;_-* "-"??_-;_-@_-</c:formatCode>
                <c:ptCount val="9"/>
                <c:pt idx="0">
                  <c:v>9442.93419850641</c:v>
                </c:pt>
                <c:pt idx="1">
                  <c:v>7571.371240177081</c:v>
                </c:pt>
                <c:pt idx="2">
                  <c:v>7987.392341204236</c:v>
                </c:pt>
                <c:pt idx="3">
                  <c:v>7938.448682259865</c:v>
                </c:pt>
                <c:pt idx="4">
                  <c:v>3969.756337422806</c:v>
                </c:pt>
                <c:pt idx="5">
                  <c:v>10151.55326061404</c:v>
                </c:pt>
                <c:pt idx="7">
                  <c:v>12393.0</c:v>
                </c:pt>
                <c:pt idx="8">
                  <c:v>12472.85520663381</c:v>
                </c:pt>
              </c:numCache>
            </c:numRef>
          </c:val>
        </c:ser>
        <c:ser>
          <c:idx val="1"/>
          <c:order val="1"/>
          <c:tx>
            <c:strRef>
              <c:f>Sheet1!$M$3:$M$4</c:f>
              <c:strCache>
                <c:ptCount val="1"/>
                <c:pt idx="0">
                  <c:v>Plus Low Income</c:v>
                </c:pt>
              </c:strCache>
            </c:strRef>
          </c:tx>
          <c:spPr>
            <a:solidFill>
              <a:schemeClr val="accent1"/>
            </a:solidFill>
          </c:spPr>
          <c:invertIfNegative val="0"/>
          <c:cat>
            <c:strRef>
              <c:f>Sheet1!$K$9:$K$17</c:f>
              <c:strCache>
                <c:ptCount val="9"/>
                <c:pt idx="0">
                  <c:v>High School</c:v>
                </c:pt>
                <c:pt idx="1">
                  <c:v>Middle School</c:v>
                </c:pt>
                <c:pt idx="2">
                  <c:v>Elementary</c:v>
                </c:pt>
                <c:pt idx="3">
                  <c:v>Kindergarten</c:v>
                </c:pt>
                <c:pt idx="4">
                  <c:v>Pre-School</c:v>
                </c:pt>
                <c:pt idx="5">
                  <c:v>ELL </c:v>
                </c:pt>
                <c:pt idx="7">
                  <c:v>Charter School Garnishment</c:v>
                </c:pt>
                <c:pt idx="8">
                  <c:v>District Average</c:v>
                </c:pt>
              </c:strCache>
            </c:strRef>
          </c:cat>
          <c:val>
            <c:numRef>
              <c:f>Sheet1!$M$9:$M$16</c:f>
              <c:numCache>
                <c:formatCode>General</c:formatCode>
                <c:ptCount val="8"/>
                <c:pt idx="0">
                  <c:v>190.0</c:v>
                </c:pt>
                <c:pt idx="1">
                  <c:v>190.0</c:v>
                </c:pt>
                <c:pt idx="2">
                  <c:v>712.0</c:v>
                </c:pt>
                <c:pt idx="3">
                  <c:v>190.0</c:v>
                </c:pt>
                <c:pt idx="4">
                  <c:v>190.0</c:v>
                </c:pt>
                <c:pt idx="5">
                  <c:v>190.0</c:v>
                </c:pt>
              </c:numCache>
            </c:numRef>
          </c:val>
        </c:ser>
        <c:ser>
          <c:idx val="2"/>
          <c:order val="2"/>
          <c:tx>
            <c:strRef>
              <c:f>Sheet1!$N$3:$N$4</c:f>
              <c:strCache>
                <c:ptCount val="1"/>
                <c:pt idx="0">
                  <c:v>Plus In-District SPED</c:v>
                </c:pt>
              </c:strCache>
            </c:strRef>
          </c:tx>
          <c:spPr>
            <a:solidFill>
              <a:schemeClr val="accent6"/>
            </a:solidFill>
          </c:spPr>
          <c:invertIfNegative val="0"/>
          <c:cat>
            <c:strRef>
              <c:f>Sheet1!$K$9:$K$17</c:f>
              <c:strCache>
                <c:ptCount val="9"/>
                <c:pt idx="0">
                  <c:v>High School</c:v>
                </c:pt>
                <c:pt idx="1">
                  <c:v>Middle School</c:v>
                </c:pt>
                <c:pt idx="2">
                  <c:v>Elementary</c:v>
                </c:pt>
                <c:pt idx="3">
                  <c:v>Kindergarten</c:v>
                </c:pt>
                <c:pt idx="4">
                  <c:v>Pre-School</c:v>
                </c:pt>
                <c:pt idx="5">
                  <c:v>ELL </c:v>
                </c:pt>
                <c:pt idx="7">
                  <c:v>Charter School Garnishment</c:v>
                </c:pt>
                <c:pt idx="8">
                  <c:v>District Average</c:v>
                </c:pt>
              </c:strCache>
            </c:strRef>
          </c:cat>
          <c:val>
            <c:numRef>
              <c:f>Sheet1!$N$9:$N$16</c:f>
              <c:numCache>
                <c:formatCode>General</c:formatCode>
                <c:ptCount val="8"/>
                <c:pt idx="0">
                  <c:v>2333.0</c:v>
                </c:pt>
                <c:pt idx="1">
                  <c:v>2333.0</c:v>
                </c:pt>
                <c:pt idx="2">
                  <c:v>2333.0</c:v>
                </c:pt>
                <c:pt idx="3">
                  <c:v>2333.0</c:v>
                </c:pt>
                <c:pt idx="4">
                  <c:v>2333.0</c:v>
                </c:pt>
                <c:pt idx="5">
                  <c:v>2333.0</c:v>
                </c:pt>
              </c:numCache>
            </c:numRef>
          </c:val>
        </c:ser>
        <c:dLbls>
          <c:showLegendKey val="0"/>
          <c:showVal val="0"/>
          <c:showCatName val="0"/>
          <c:showSerName val="0"/>
          <c:showPercent val="0"/>
          <c:showBubbleSize val="0"/>
        </c:dLbls>
        <c:gapWidth val="15"/>
        <c:overlap val="100"/>
        <c:axId val="-2116428584"/>
        <c:axId val="-2116403912"/>
      </c:barChart>
      <c:catAx>
        <c:axId val="-2116428584"/>
        <c:scaling>
          <c:orientation val="minMax"/>
        </c:scaling>
        <c:delete val="0"/>
        <c:axPos val="b"/>
        <c:numFmt formatCode="General" sourceLinked="1"/>
        <c:majorTickMark val="out"/>
        <c:minorTickMark val="none"/>
        <c:tickLblPos val="nextTo"/>
        <c:crossAx val="-2116403912"/>
        <c:crosses val="autoZero"/>
        <c:auto val="1"/>
        <c:lblAlgn val="ctr"/>
        <c:lblOffset val="100"/>
        <c:noMultiLvlLbl val="0"/>
      </c:catAx>
      <c:valAx>
        <c:axId val="-2116403912"/>
        <c:scaling>
          <c:orientation val="minMax"/>
        </c:scaling>
        <c:delete val="0"/>
        <c:axPos val="l"/>
        <c:majorGridlines/>
        <c:numFmt formatCode="_-* #,##0_-;\-* #,##0_-;_-* &quot;-&quot;??_-;_-@_-" sourceLinked="1"/>
        <c:majorTickMark val="out"/>
        <c:minorTickMark val="none"/>
        <c:tickLblPos val="nextTo"/>
        <c:crossAx val="-2116428584"/>
        <c:crosses val="autoZero"/>
        <c:crossBetween val="between"/>
      </c:valAx>
    </c:plotArea>
    <c:legend>
      <c:legendPos val="r"/>
      <c:layout>
        <c:manualLayout>
          <c:xMode val="edge"/>
          <c:yMode val="edge"/>
          <c:x val="0.223572410831251"/>
          <c:y val="0.103356024027057"/>
          <c:w val="0.278159884475502"/>
          <c:h val="0.103071574452443"/>
        </c:manualLayout>
      </c:layout>
      <c:overlay val="0"/>
    </c:legend>
    <c:plotVisOnly val="1"/>
    <c:dispBlanksAs val="gap"/>
    <c:showDLblsOverMax val="0"/>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24433507607604"/>
          <c:y val="0.0282890375438878"/>
          <c:w val="0.111487474432593"/>
          <c:h val="0.943421924912224"/>
        </c:manualLayout>
      </c:layout>
      <c:barChart>
        <c:barDir val="col"/>
        <c:grouping val="stacked"/>
        <c:varyColors val="0"/>
        <c:ser>
          <c:idx val="0"/>
          <c:order val="0"/>
          <c:tx>
            <c:strRef>
              <c:f>Sheet1!$A$82</c:f>
              <c:strCache>
                <c:ptCount val="1"/>
                <c:pt idx="0">
                  <c:v>Required District Contribution: $39,574,733</c:v>
                </c:pt>
              </c:strCache>
            </c:strRef>
          </c:tx>
          <c:spPr>
            <a:solidFill>
              <a:schemeClr val="accent3">
                <a:lumMod val="75000"/>
              </a:schemeClr>
            </a:solidFill>
          </c:spPr>
          <c:invertIfNegative val="0"/>
          <c:val>
            <c:numRef>
              <c:f>Sheet1!$B$82:$D$82</c:f>
              <c:numCache>
                <c:formatCode>_-* #,##0_-;\-* #,##0_-;_-* "-"??_-;_-@_-</c:formatCode>
                <c:ptCount val="1"/>
                <c:pt idx="0">
                  <c:v>3.9574733E7</c:v>
                </c:pt>
              </c:numCache>
            </c:numRef>
          </c:val>
        </c:ser>
        <c:ser>
          <c:idx val="1"/>
          <c:order val="1"/>
          <c:tx>
            <c:strRef>
              <c:f>Sheet1!$A$83</c:f>
              <c:strCache>
                <c:ptCount val="1"/>
                <c:pt idx="0">
                  <c:v>Chapter 70 Aid to Arlington: $10,715,559</c:v>
                </c:pt>
              </c:strCache>
            </c:strRef>
          </c:tx>
          <c:spPr>
            <a:solidFill>
              <a:schemeClr val="accent1">
                <a:lumMod val="75000"/>
              </a:schemeClr>
            </a:solidFill>
          </c:spPr>
          <c:invertIfNegative val="0"/>
          <c:val>
            <c:numRef>
              <c:f>Sheet1!$B$83:$D$83</c:f>
              <c:numCache>
                <c:formatCode>_-* #,##0.00_-;\-* #,##0.00_-;_-* "-"??_-;_-@_-</c:formatCode>
                <c:ptCount val="1"/>
                <c:pt idx="0">
                  <c:v>1.0616418E7</c:v>
                </c:pt>
              </c:numCache>
            </c:numRef>
          </c:val>
        </c:ser>
        <c:ser>
          <c:idx val="2"/>
          <c:order val="2"/>
          <c:tx>
            <c:strRef>
              <c:f>Sheet1!$A$84</c:f>
              <c:strCache>
                <c:ptCount val="1"/>
                <c:pt idx="0">
                  <c:v>Charter Garnishment 8 students $99,141</c:v>
                </c:pt>
              </c:strCache>
            </c:strRef>
          </c:tx>
          <c:spPr>
            <a:solidFill>
              <a:schemeClr val="accent2"/>
            </a:solidFill>
          </c:spPr>
          <c:invertIfNegative val="0"/>
          <c:val>
            <c:numRef>
              <c:f>Sheet1!$B$84:$D$84</c:f>
              <c:numCache>
                <c:formatCode>_-* #,##0_-;\-* #,##0_-;_-* "-"??_-;_-@_-</c:formatCode>
                <c:ptCount val="1"/>
                <c:pt idx="0">
                  <c:v>99141.0</c:v>
                </c:pt>
              </c:numCache>
            </c:numRef>
          </c:val>
        </c:ser>
        <c:ser>
          <c:idx val="3"/>
          <c:order val="3"/>
          <c:tx>
            <c:strRef>
              <c:f>Sheet1!$A$81</c:f>
              <c:strCache>
                <c:ptCount val="1"/>
                <c:pt idx="0">
                  <c:v>Additional Local Contribution $16,038,756</c:v>
                </c:pt>
              </c:strCache>
            </c:strRef>
          </c:tx>
          <c:spPr>
            <a:solidFill>
              <a:schemeClr val="accent4">
                <a:lumMod val="75000"/>
              </a:schemeClr>
            </a:solidFill>
          </c:spPr>
          <c:invertIfNegative val="0"/>
          <c:val>
            <c:numRef>
              <c:f>Sheet1!$B$81:$D$81</c:f>
              <c:numCache>
                <c:formatCode>_-* #,##0_-;\-* #,##0_-;_-* "-"??_-;_-@_-</c:formatCode>
                <c:ptCount val="1"/>
                <c:pt idx="0">
                  <c:v>1.6038756E7</c:v>
                </c:pt>
              </c:numCache>
            </c:numRef>
          </c:val>
        </c:ser>
        <c:dLbls>
          <c:showLegendKey val="0"/>
          <c:showVal val="0"/>
          <c:showCatName val="0"/>
          <c:showSerName val="0"/>
          <c:showPercent val="0"/>
          <c:showBubbleSize val="0"/>
        </c:dLbls>
        <c:gapWidth val="0"/>
        <c:overlap val="100"/>
        <c:axId val="-2135352248"/>
        <c:axId val="-2135349128"/>
      </c:barChart>
      <c:catAx>
        <c:axId val="-2135352248"/>
        <c:scaling>
          <c:orientation val="minMax"/>
        </c:scaling>
        <c:delete val="1"/>
        <c:axPos val="b"/>
        <c:majorTickMark val="out"/>
        <c:minorTickMark val="none"/>
        <c:tickLblPos val="nextTo"/>
        <c:crossAx val="-2135349128"/>
        <c:crosses val="autoZero"/>
        <c:auto val="1"/>
        <c:lblAlgn val="ctr"/>
        <c:lblOffset val="100"/>
        <c:noMultiLvlLbl val="0"/>
      </c:catAx>
      <c:valAx>
        <c:axId val="-2135349128"/>
        <c:scaling>
          <c:orientation val="minMax"/>
          <c:max val="7.0E7"/>
        </c:scaling>
        <c:delete val="0"/>
        <c:axPos val="l"/>
        <c:majorGridlines/>
        <c:numFmt formatCode="_-* #,##0_-;\-* #,##0_-;_-* &quot;-&quot;??_-;_-@_-" sourceLinked="1"/>
        <c:majorTickMark val="out"/>
        <c:minorTickMark val="none"/>
        <c:tickLblPos val="nextTo"/>
        <c:crossAx val="-2135352248"/>
        <c:crosses val="autoZero"/>
        <c:crossBetween val="between"/>
      </c:valAx>
    </c:plotArea>
    <c:legend>
      <c:legendPos val="r"/>
      <c:layout>
        <c:manualLayout>
          <c:xMode val="edge"/>
          <c:yMode val="edge"/>
          <c:x val="0.246282563951882"/>
          <c:y val="0.123729499229205"/>
          <c:w val="0.554922525531757"/>
          <c:h val="0.40690468167054"/>
        </c:manualLayout>
      </c:layout>
      <c:overlay val="0"/>
      <c:txPr>
        <a:bodyPr/>
        <a:lstStyle/>
        <a:p>
          <a:pPr>
            <a:defRPr sz="1600"/>
          </a:pPr>
          <a:endParaRPr lang="en-US"/>
        </a:p>
      </c:txPr>
    </c:legend>
    <c:plotVisOnly val="1"/>
    <c:dispBlanksAs val="gap"/>
    <c:showDLblsOverMax val="0"/>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24433507607604"/>
          <c:y val="0.0282890375438878"/>
          <c:w val="0.111487474432593"/>
          <c:h val="0.943421924912224"/>
        </c:manualLayout>
      </c:layout>
      <c:barChart>
        <c:barDir val="col"/>
        <c:grouping val="stacked"/>
        <c:varyColors val="0"/>
        <c:ser>
          <c:idx val="0"/>
          <c:order val="0"/>
          <c:tx>
            <c:strRef>
              <c:f>Sheet1!$A$92</c:f>
              <c:strCache>
                <c:ptCount val="1"/>
                <c:pt idx="0">
                  <c:v>Required District Contribution: $39,574,733</c:v>
                </c:pt>
              </c:strCache>
            </c:strRef>
          </c:tx>
          <c:spPr>
            <a:solidFill>
              <a:schemeClr val="accent3">
                <a:lumMod val="75000"/>
              </a:schemeClr>
            </a:solidFill>
          </c:spPr>
          <c:invertIfNegative val="0"/>
          <c:val>
            <c:numRef>
              <c:f>Sheet1!$B$92:$D$92</c:f>
              <c:numCache>
                <c:formatCode>_-* #,##0_-;\-* #,##0_-;_-* "-"??_-;_-@_-</c:formatCode>
                <c:ptCount val="1"/>
                <c:pt idx="0">
                  <c:v>3.9574733E7</c:v>
                </c:pt>
              </c:numCache>
            </c:numRef>
          </c:val>
        </c:ser>
        <c:ser>
          <c:idx val="1"/>
          <c:order val="1"/>
          <c:tx>
            <c:strRef>
              <c:f>Sheet1!$A$93</c:f>
              <c:strCache>
                <c:ptCount val="1"/>
                <c:pt idx="0">
                  <c:v>Chapter 70 Aid to Arlington: $4,745,944</c:v>
                </c:pt>
              </c:strCache>
            </c:strRef>
          </c:tx>
          <c:spPr>
            <a:solidFill>
              <a:schemeClr val="accent1">
                <a:lumMod val="75000"/>
              </a:schemeClr>
            </a:solidFill>
          </c:spPr>
          <c:invertIfNegative val="0"/>
          <c:val>
            <c:numRef>
              <c:f>Sheet1!$B$93:$D$93</c:f>
              <c:numCache>
                <c:formatCode>_-* #,##0.00_-;\-* #,##0.00_-;_-* "-"??_-;_-@_-</c:formatCode>
                <c:ptCount val="1"/>
                <c:pt idx="0">
                  <c:v>4.74594468E6</c:v>
                </c:pt>
              </c:numCache>
            </c:numRef>
          </c:val>
        </c:ser>
        <c:ser>
          <c:idx val="2"/>
          <c:order val="2"/>
          <c:tx>
            <c:strRef>
              <c:f>Sheet1!$A$94</c:f>
              <c:strCache>
                <c:ptCount val="1"/>
                <c:pt idx="0">
                  <c:v>Charter Garnishment at 9% cap, 482 students, $5,969,614</c:v>
                </c:pt>
              </c:strCache>
            </c:strRef>
          </c:tx>
          <c:spPr>
            <a:solidFill>
              <a:schemeClr val="accent2"/>
            </a:solidFill>
          </c:spPr>
          <c:invertIfNegative val="0"/>
          <c:val>
            <c:numRef>
              <c:f>Sheet1!$B$94:$D$94</c:f>
              <c:numCache>
                <c:formatCode>_-* #,##0_-;\-* #,##0_-;_-* "-"??_-;_-@_-</c:formatCode>
                <c:ptCount val="1"/>
                <c:pt idx="0">
                  <c:v>5.96961432E6</c:v>
                </c:pt>
              </c:numCache>
            </c:numRef>
          </c:val>
        </c:ser>
        <c:ser>
          <c:idx val="3"/>
          <c:order val="3"/>
          <c:tx>
            <c:strRef>
              <c:f>Sheet1!$A$91</c:f>
              <c:strCache>
                <c:ptCount val="1"/>
                <c:pt idx="0">
                  <c:v>Additional Local Contribution $16,038,756</c:v>
                </c:pt>
              </c:strCache>
            </c:strRef>
          </c:tx>
          <c:spPr>
            <a:solidFill>
              <a:schemeClr val="accent4">
                <a:lumMod val="75000"/>
              </a:schemeClr>
            </a:solidFill>
          </c:spPr>
          <c:invertIfNegative val="0"/>
          <c:val>
            <c:numRef>
              <c:f>Sheet1!$B$91:$D$91</c:f>
              <c:numCache>
                <c:formatCode>_-* #,##0_-;\-* #,##0_-;_-* "-"??_-;_-@_-</c:formatCode>
                <c:ptCount val="1"/>
                <c:pt idx="0">
                  <c:v>1.6038756E7</c:v>
                </c:pt>
              </c:numCache>
            </c:numRef>
          </c:val>
        </c:ser>
        <c:dLbls>
          <c:showLegendKey val="0"/>
          <c:showVal val="0"/>
          <c:showCatName val="0"/>
          <c:showSerName val="0"/>
          <c:showPercent val="0"/>
          <c:showBubbleSize val="0"/>
        </c:dLbls>
        <c:gapWidth val="0"/>
        <c:overlap val="100"/>
        <c:axId val="-2134058344"/>
        <c:axId val="-2134121304"/>
      </c:barChart>
      <c:catAx>
        <c:axId val="-2134058344"/>
        <c:scaling>
          <c:orientation val="minMax"/>
        </c:scaling>
        <c:delete val="1"/>
        <c:axPos val="b"/>
        <c:majorTickMark val="out"/>
        <c:minorTickMark val="none"/>
        <c:tickLblPos val="nextTo"/>
        <c:crossAx val="-2134121304"/>
        <c:crosses val="autoZero"/>
        <c:auto val="1"/>
        <c:lblAlgn val="ctr"/>
        <c:lblOffset val="100"/>
        <c:noMultiLvlLbl val="0"/>
      </c:catAx>
      <c:valAx>
        <c:axId val="-2134121304"/>
        <c:scaling>
          <c:orientation val="minMax"/>
          <c:max val="7.0E7"/>
        </c:scaling>
        <c:delete val="0"/>
        <c:axPos val="l"/>
        <c:majorGridlines/>
        <c:numFmt formatCode="_-* #,##0_-;\-* #,##0_-;_-* &quot;-&quot;??_-;_-@_-" sourceLinked="1"/>
        <c:majorTickMark val="out"/>
        <c:minorTickMark val="none"/>
        <c:tickLblPos val="nextTo"/>
        <c:crossAx val="-2134058344"/>
        <c:crosses val="autoZero"/>
        <c:crossBetween val="between"/>
      </c:valAx>
    </c:plotArea>
    <c:legend>
      <c:legendPos val="r"/>
      <c:layout>
        <c:manualLayout>
          <c:xMode val="edge"/>
          <c:yMode val="edge"/>
          <c:x val="0.25221398991293"/>
          <c:y val="0.156432209190163"/>
          <c:w val="0.731380860908378"/>
          <c:h val="0.40690468167054"/>
        </c:manualLayout>
      </c:layout>
      <c:overlay val="0"/>
      <c:txPr>
        <a:bodyPr/>
        <a:lstStyle/>
        <a:p>
          <a:pPr>
            <a:defRPr sz="1600"/>
          </a:pPr>
          <a:endParaRPr lang="en-US"/>
        </a:p>
      </c:txPr>
    </c:legend>
    <c:plotVisOnly val="1"/>
    <c:dispBlanksAs val="gap"/>
    <c:showDLblsOverMax val="0"/>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24433507607604"/>
          <c:y val="0.0282890375438878"/>
          <c:w val="0.111487474432593"/>
          <c:h val="0.943421924912224"/>
        </c:manualLayout>
      </c:layout>
      <c:barChart>
        <c:barDir val="col"/>
        <c:grouping val="stacked"/>
        <c:varyColors val="0"/>
        <c:ser>
          <c:idx val="0"/>
          <c:order val="0"/>
          <c:tx>
            <c:strRef>
              <c:f>Sheet1!$A$102</c:f>
              <c:strCache>
                <c:ptCount val="1"/>
                <c:pt idx="0">
                  <c:v>Required District Contribution: $39,574,733</c:v>
                </c:pt>
              </c:strCache>
            </c:strRef>
          </c:tx>
          <c:spPr>
            <a:solidFill>
              <a:schemeClr val="accent3">
                <a:lumMod val="75000"/>
              </a:schemeClr>
            </a:solidFill>
          </c:spPr>
          <c:invertIfNegative val="0"/>
          <c:val>
            <c:numRef>
              <c:f>Sheet1!$B$102:$D$102</c:f>
              <c:numCache>
                <c:formatCode>_-* #,##0_-;\-* #,##0_-;_-* "-"??_-;_-@_-</c:formatCode>
                <c:ptCount val="1"/>
                <c:pt idx="0">
                  <c:v>3.9574733E7</c:v>
                </c:pt>
              </c:numCache>
            </c:numRef>
          </c:val>
        </c:ser>
        <c:ser>
          <c:idx val="1"/>
          <c:order val="1"/>
          <c:tx>
            <c:strRef>
              <c:f>Sheet1!$A$103</c:f>
              <c:strCache>
                <c:ptCount val="1"/>
                <c:pt idx="0">
                  <c:v>Chapter 70 Aid to Arlington: $8,007</c:v>
                </c:pt>
              </c:strCache>
            </c:strRef>
          </c:tx>
          <c:spPr>
            <a:solidFill>
              <a:schemeClr val="accent1">
                <a:lumMod val="75000"/>
              </a:schemeClr>
            </a:solidFill>
          </c:spPr>
          <c:invertIfNegative val="0"/>
          <c:val>
            <c:numRef>
              <c:f>Sheet1!$B$103:$D$103</c:f>
              <c:numCache>
                <c:formatCode>_-* #,##0.00_-;\-* #,##0.00_-;_-* "-"??_-;_-@_-</c:formatCode>
                <c:ptCount val="1"/>
                <c:pt idx="0">
                  <c:v>8007.0</c:v>
                </c:pt>
              </c:numCache>
            </c:numRef>
          </c:val>
        </c:ser>
        <c:ser>
          <c:idx val="2"/>
          <c:order val="2"/>
          <c:tx>
            <c:strRef>
              <c:f>Sheet1!$A$104</c:f>
              <c:strCache>
                <c:ptCount val="1"/>
                <c:pt idx="0">
                  <c:v>Charter Garnishmentat, 865 students, $5,969,614</c:v>
                </c:pt>
              </c:strCache>
            </c:strRef>
          </c:tx>
          <c:spPr>
            <a:solidFill>
              <a:schemeClr val="accent2"/>
            </a:solidFill>
          </c:spPr>
          <c:invertIfNegative val="0"/>
          <c:val>
            <c:numRef>
              <c:f>Sheet1!$B$104:$D$104</c:f>
              <c:numCache>
                <c:formatCode>_-* #,##0_-;\-* #,##0_-;_-* "-"??_-;_-@_-</c:formatCode>
                <c:ptCount val="1"/>
                <c:pt idx="0">
                  <c:v>1.0707552E7</c:v>
                </c:pt>
              </c:numCache>
            </c:numRef>
          </c:val>
        </c:ser>
        <c:ser>
          <c:idx val="3"/>
          <c:order val="3"/>
          <c:tx>
            <c:strRef>
              <c:f>Sheet1!$A$101</c:f>
              <c:strCache>
                <c:ptCount val="1"/>
                <c:pt idx="0">
                  <c:v>Additional Local Contribution $16,038,756</c:v>
                </c:pt>
              </c:strCache>
            </c:strRef>
          </c:tx>
          <c:spPr>
            <a:solidFill>
              <a:schemeClr val="accent4">
                <a:lumMod val="75000"/>
              </a:schemeClr>
            </a:solidFill>
          </c:spPr>
          <c:invertIfNegative val="0"/>
          <c:val>
            <c:numRef>
              <c:f>Sheet1!$B$101:$D$101</c:f>
              <c:numCache>
                <c:formatCode>_-* #,##0_-;\-* #,##0_-;_-* "-"??_-;_-@_-</c:formatCode>
                <c:ptCount val="1"/>
                <c:pt idx="0">
                  <c:v>1.6038756E7</c:v>
                </c:pt>
              </c:numCache>
            </c:numRef>
          </c:val>
        </c:ser>
        <c:dLbls>
          <c:showLegendKey val="0"/>
          <c:showVal val="0"/>
          <c:showCatName val="0"/>
          <c:showSerName val="0"/>
          <c:showPercent val="0"/>
          <c:showBubbleSize val="0"/>
        </c:dLbls>
        <c:gapWidth val="0"/>
        <c:overlap val="100"/>
        <c:axId val="-2134431992"/>
        <c:axId val="-2134310296"/>
      </c:barChart>
      <c:catAx>
        <c:axId val="-2134431992"/>
        <c:scaling>
          <c:orientation val="minMax"/>
        </c:scaling>
        <c:delete val="1"/>
        <c:axPos val="b"/>
        <c:majorTickMark val="out"/>
        <c:minorTickMark val="none"/>
        <c:tickLblPos val="nextTo"/>
        <c:crossAx val="-2134310296"/>
        <c:crosses val="autoZero"/>
        <c:auto val="1"/>
        <c:lblAlgn val="ctr"/>
        <c:lblOffset val="100"/>
        <c:noMultiLvlLbl val="0"/>
      </c:catAx>
      <c:valAx>
        <c:axId val="-2134310296"/>
        <c:scaling>
          <c:orientation val="minMax"/>
          <c:max val="7.0E7"/>
        </c:scaling>
        <c:delete val="0"/>
        <c:axPos val="l"/>
        <c:majorGridlines/>
        <c:numFmt formatCode="_-* #,##0_-;\-* #,##0_-;_-* &quot;-&quot;??_-;_-@_-" sourceLinked="1"/>
        <c:majorTickMark val="out"/>
        <c:minorTickMark val="none"/>
        <c:tickLblPos val="nextTo"/>
        <c:crossAx val="-2134431992"/>
        <c:crosses val="autoZero"/>
        <c:crossBetween val="between"/>
      </c:valAx>
    </c:plotArea>
    <c:legend>
      <c:legendPos val="r"/>
      <c:layout>
        <c:manualLayout>
          <c:xMode val="edge"/>
          <c:yMode val="edge"/>
          <c:x val="0.255179676221781"/>
          <c:y val="0.125909688702908"/>
          <c:w val="0.594959290701242"/>
          <c:h val="0.40690468167054"/>
        </c:manualLayout>
      </c:layout>
      <c:overlay val="0"/>
      <c:txPr>
        <a:bodyPr/>
        <a:lstStyle/>
        <a:p>
          <a:pPr>
            <a:defRPr sz="1600"/>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594197037065191"/>
          <c:y val="0.0159142983747242"/>
          <c:w val="0.550978001195956"/>
          <c:h val="0.906557130791309"/>
        </c:manualLayout>
      </c:layout>
      <c:barChart>
        <c:barDir val="col"/>
        <c:grouping val="stacked"/>
        <c:varyColors val="0"/>
        <c:ser>
          <c:idx val="0"/>
          <c:order val="0"/>
          <c:invertIfNegative val="0"/>
          <c:dPt>
            <c:idx val="0"/>
            <c:invertIfNegative val="0"/>
            <c:bubble3D val="0"/>
            <c:spPr>
              <a:solidFill>
                <a:schemeClr val="accent2">
                  <a:lumMod val="50000"/>
                </a:schemeClr>
              </a:solidFill>
            </c:spPr>
          </c:dPt>
          <c:dPt>
            <c:idx val="1"/>
            <c:invertIfNegative val="0"/>
            <c:bubble3D val="0"/>
            <c:spPr>
              <a:solidFill>
                <a:schemeClr val="accent3">
                  <a:lumMod val="50000"/>
                </a:schemeClr>
              </a:solidFill>
            </c:spPr>
          </c:dPt>
          <c:dLbls>
            <c:dLbl>
              <c:idx val="0"/>
              <c:layout>
                <c:manualLayout>
                  <c:x val="0.00296132589986125"/>
                  <c:y val="0.0478573137755089"/>
                </c:manualLayout>
              </c:layout>
              <c:showLegendKey val="0"/>
              <c:showVal val="1"/>
              <c:showCatName val="0"/>
              <c:showSerName val="0"/>
              <c:showPercent val="0"/>
              <c:showBubbleSize val="0"/>
            </c:dLbl>
            <c:dLbl>
              <c:idx val="1"/>
              <c:layout>
                <c:manualLayout>
                  <c:x val="0.0029613258998613"/>
                  <c:y val="-0.348705056636376"/>
                </c:manualLayout>
              </c:layout>
              <c:spPr/>
              <c:txPr>
                <a:bodyPr/>
                <a:lstStyle/>
                <a:p>
                  <a:pPr>
                    <a:defRPr sz="3600" b="1" i="0">
                      <a:solidFill>
                        <a:schemeClr val="bg1"/>
                      </a:solidFill>
                    </a:defRPr>
                  </a:pPr>
                  <a:endParaRPr lang="en-US"/>
                </a:p>
              </c:txPr>
              <c:showLegendKey val="0"/>
              <c:showVal val="1"/>
              <c:showCatName val="0"/>
              <c:showSerName val="0"/>
              <c:showPercent val="0"/>
              <c:showBubbleSize val="0"/>
            </c:dLbl>
            <c:txPr>
              <a:bodyPr/>
              <a:lstStyle/>
              <a:p>
                <a:pPr>
                  <a:defRPr sz="3600" b="1" i="0"/>
                </a:pPr>
                <a:endParaRPr lang="en-US"/>
              </a:p>
            </c:txPr>
            <c:showLegendKey val="0"/>
            <c:showVal val="1"/>
            <c:showCatName val="0"/>
            <c:showSerName val="0"/>
            <c:showPercent val="0"/>
            <c:showBubbleSize val="0"/>
            <c:showLeaderLines val="0"/>
          </c:dLbls>
          <c:cat>
            <c:strRef>
              <c:f>Sheet1!$C$4:$C$5</c:f>
              <c:strCache>
                <c:ptCount val="2"/>
                <c:pt idx="0">
                  <c:v>Foundation budget inflation factor, FY17</c:v>
                </c:pt>
                <c:pt idx="1">
                  <c:v>Net District Cost for Charter Schools, FY17</c:v>
                </c:pt>
              </c:strCache>
            </c:strRef>
          </c:cat>
          <c:val>
            <c:numRef>
              <c:f>Sheet1!$D$4:$D$5</c:f>
              <c:numCache>
                <c:formatCode>0.00%</c:formatCode>
                <c:ptCount val="2"/>
                <c:pt idx="0">
                  <c:v>-0.0022</c:v>
                </c:pt>
                <c:pt idx="1">
                  <c:v>0.0933</c:v>
                </c:pt>
              </c:numCache>
            </c:numRef>
          </c:val>
        </c:ser>
        <c:dLbls>
          <c:showLegendKey val="0"/>
          <c:showVal val="0"/>
          <c:showCatName val="0"/>
          <c:showSerName val="0"/>
          <c:showPercent val="0"/>
          <c:showBubbleSize val="0"/>
        </c:dLbls>
        <c:gapWidth val="20"/>
        <c:overlap val="100"/>
        <c:axId val="-2115471528"/>
        <c:axId val="-2115468408"/>
      </c:barChart>
      <c:catAx>
        <c:axId val="-2115471528"/>
        <c:scaling>
          <c:orientation val="minMax"/>
        </c:scaling>
        <c:delete val="0"/>
        <c:axPos val="b"/>
        <c:majorTickMark val="out"/>
        <c:minorTickMark val="none"/>
        <c:tickLblPos val="nextTo"/>
        <c:spPr>
          <a:solidFill>
            <a:schemeClr val="bg1"/>
          </a:solidFill>
        </c:spPr>
        <c:txPr>
          <a:bodyPr/>
          <a:lstStyle/>
          <a:p>
            <a:pPr>
              <a:defRPr sz="1800"/>
            </a:pPr>
            <a:endParaRPr lang="en-US"/>
          </a:p>
        </c:txPr>
        <c:crossAx val="-2115468408"/>
        <c:crosses val="autoZero"/>
        <c:auto val="1"/>
        <c:lblAlgn val="ctr"/>
        <c:lblOffset val="10"/>
        <c:noMultiLvlLbl val="0"/>
      </c:catAx>
      <c:valAx>
        <c:axId val="-2115468408"/>
        <c:scaling>
          <c:orientation val="minMax"/>
          <c:max val="0.095"/>
          <c:min val="-0.01"/>
        </c:scaling>
        <c:delete val="0"/>
        <c:axPos val="l"/>
        <c:majorGridlines/>
        <c:numFmt formatCode="0.00%" sourceLinked="1"/>
        <c:majorTickMark val="out"/>
        <c:minorTickMark val="none"/>
        <c:tickLblPos val="nextTo"/>
        <c:crossAx val="-2115471528"/>
        <c:crossesAt val="0.0"/>
        <c:crossBetween val="between"/>
        <c:majorUnit val="0.01"/>
      </c:valAx>
    </c:plotArea>
    <c:plotVisOnly val="1"/>
    <c:dispBlanksAs val="gap"/>
    <c:showDLblsOverMax val="0"/>
  </c:chart>
  <c:spPr>
    <a:noFill/>
    <a:ln>
      <a:noFill/>
    </a:ln>
  </c:sp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Chapter</a:t>
            </a:r>
            <a:r>
              <a:rPr lang="en-US" baseline="0"/>
              <a:t> 70 Aid, FY17</a:t>
            </a:r>
            <a:endParaRPr lang="en-US"/>
          </a:p>
        </c:rich>
      </c:tx>
      <c:layout>
        <c:manualLayout>
          <c:xMode val="edge"/>
          <c:yMode val="edge"/>
          <c:x val="0.0178982455502359"/>
          <c:y val="0.0130434782608696"/>
        </c:manualLayout>
      </c:layout>
      <c:overlay val="0"/>
    </c:title>
    <c:autoTitleDeleted val="0"/>
    <c:plotArea>
      <c:layout>
        <c:manualLayout>
          <c:layoutTarget val="inner"/>
          <c:xMode val="edge"/>
          <c:yMode val="edge"/>
          <c:x val="0.0841125111835624"/>
          <c:y val="0.108695652173913"/>
          <c:w val="0.155892216333806"/>
          <c:h val="0.836203012666895"/>
        </c:manualLayout>
      </c:layout>
      <c:barChart>
        <c:barDir val="col"/>
        <c:grouping val="stacked"/>
        <c:varyColors val="0"/>
        <c:ser>
          <c:idx val="1"/>
          <c:order val="0"/>
          <c:tx>
            <c:strRef>
              <c:f>Sheet1!$L$12</c:f>
              <c:strCache>
                <c:ptCount val="1"/>
                <c:pt idx="0">
                  <c:v>Chapter 70 Aid</c:v>
                </c:pt>
              </c:strCache>
            </c:strRef>
          </c:tx>
          <c:spPr>
            <a:solidFill>
              <a:schemeClr val="accent3">
                <a:lumMod val="50000"/>
              </a:schemeClr>
            </a:solidFill>
          </c:spPr>
          <c:invertIfNegative val="0"/>
          <c:dLbls>
            <c:txPr>
              <a:bodyPr rot="-5400000" vert="horz"/>
              <a:lstStyle/>
              <a:p>
                <a:pPr>
                  <a:defRPr sz="2400" b="1" i="0">
                    <a:solidFill>
                      <a:schemeClr val="bg1"/>
                    </a:solidFill>
                  </a:defRPr>
                </a:pPr>
                <a:endParaRPr lang="en-US"/>
              </a:p>
            </c:txPr>
            <c:dLblPos val="inEnd"/>
            <c:showLegendKey val="0"/>
            <c:showVal val="1"/>
            <c:showCatName val="0"/>
            <c:showSerName val="0"/>
            <c:showPercent val="0"/>
            <c:showBubbleSize val="0"/>
            <c:showLeaderLines val="0"/>
          </c:dLbls>
          <c:cat>
            <c:strRef>
              <c:f>Sheet1!$N$10:$O$10</c:f>
              <c:strCache>
                <c:ptCount val="2"/>
                <c:pt idx="0">
                  <c:v>Natick</c:v>
                </c:pt>
                <c:pt idx="1">
                  <c:v>Arlington</c:v>
                </c:pt>
              </c:strCache>
            </c:strRef>
          </c:cat>
          <c:val>
            <c:numRef>
              <c:f>Sheet1!$N$12:$O$12</c:f>
              <c:numCache>
                <c:formatCode>"$"#,##0</c:formatCode>
                <c:ptCount val="2"/>
                <c:pt idx="0">
                  <c:v>9.117845E6</c:v>
                </c:pt>
                <c:pt idx="1">
                  <c:v>1.1012669E7</c:v>
                </c:pt>
              </c:numCache>
            </c:numRef>
          </c:val>
        </c:ser>
        <c:dLbls>
          <c:showLegendKey val="0"/>
          <c:showVal val="0"/>
          <c:showCatName val="0"/>
          <c:showSerName val="0"/>
          <c:showPercent val="0"/>
          <c:showBubbleSize val="0"/>
        </c:dLbls>
        <c:gapWidth val="10"/>
        <c:overlap val="100"/>
        <c:axId val="-2133964872"/>
        <c:axId val="-2133961960"/>
      </c:barChart>
      <c:catAx>
        <c:axId val="-2133964872"/>
        <c:scaling>
          <c:orientation val="minMax"/>
        </c:scaling>
        <c:delete val="0"/>
        <c:axPos val="b"/>
        <c:majorTickMark val="out"/>
        <c:minorTickMark val="none"/>
        <c:tickLblPos val="nextTo"/>
        <c:crossAx val="-2133961960"/>
        <c:crosses val="autoZero"/>
        <c:auto val="1"/>
        <c:lblAlgn val="ctr"/>
        <c:lblOffset val="100"/>
        <c:noMultiLvlLbl val="0"/>
      </c:catAx>
      <c:valAx>
        <c:axId val="-2133961960"/>
        <c:scaling>
          <c:orientation val="minMax"/>
        </c:scaling>
        <c:delete val="0"/>
        <c:axPos val="l"/>
        <c:majorGridlines/>
        <c:numFmt formatCode="&quot;$&quot;#,##0" sourceLinked="1"/>
        <c:majorTickMark val="out"/>
        <c:minorTickMark val="none"/>
        <c:tickLblPos val="nextTo"/>
        <c:crossAx val="-2133964872"/>
        <c:crosses val="autoZero"/>
        <c:crossBetween val="between"/>
      </c:valAx>
    </c:plotArea>
    <c:plotVisOnly val="1"/>
    <c:dispBlanksAs val="gap"/>
    <c:showDLblsOverMax val="0"/>
  </c:chart>
  <c:spPr>
    <a:noFill/>
    <a:ln>
      <a:noFill/>
    </a:ln>
  </c:sp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baseline="0"/>
              <a:t>FY17 Enrollment</a:t>
            </a:r>
            <a:endParaRPr lang="en-US"/>
          </a:p>
        </c:rich>
      </c:tx>
      <c:layout>
        <c:manualLayout>
          <c:xMode val="edge"/>
          <c:yMode val="edge"/>
          <c:x val="0.0178982455502359"/>
          <c:y val="0.0130434782608696"/>
        </c:manualLayout>
      </c:layout>
      <c:overlay val="0"/>
    </c:title>
    <c:autoTitleDeleted val="0"/>
    <c:plotArea>
      <c:layout>
        <c:manualLayout>
          <c:layoutTarget val="inner"/>
          <c:xMode val="edge"/>
          <c:yMode val="edge"/>
          <c:x val="0.0841125111835624"/>
          <c:y val="0.108695652173913"/>
          <c:w val="0.155892216333806"/>
          <c:h val="0.836203012666895"/>
        </c:manualLayout>
      </c:layout>
      <c:barChart>
        <c:barDir val="col"/>
        <c:grouping val="stacked"/>
        <c:varyColors val="0"/>
        <c:ser>
          <c:idx val="0"/>
          <c:order val="0"/>
          <c:tx>
            <c:strRef>
              <c:f>Sheet1!$L$11</c:f>
              <c:strCache>
                <c:ptCount val="1"/>
                <c:pt idx="0">
                  <c:v>Enrollment</c:v>
                </c:pt>
              </c:strCache>
            </c:strRef>
          </c:tx>
          <c:spPr>
            <a:solidFill>
              <a:schemeClr val="tx2">
                <a:lumMod val="75000"/>
              </a:schemeClr>
            </a:solidFill>
          </c:spPr>
          <c:invertIfNegative val="0"/>
          <c:dLbls>
            <c:txPr>
              <a:bodyPr rot="-5400000" vert="horz"/>
              <a:lstStyle/>
              <a:p>
                <a:pPr>
                  <a:defRPr sz="2400" b="1" i="0">
                    <a:solidFill>
                      <a:schemeClr val="bg1"/>
                    </a:solidFill>
                  </a:defRPr>
                </a:pPr>
                <a:endParaRPr lang="en-US"/>
              </a:p>
            </c:txPr>
            <c:dLblPos val="inEnd"/>
            <c:showLegendKey val="0"/>
            <c:showVal val="1"/>
            <c:showCatName val="0"/>
            <c:showSerName val="0"/>
            <c:showPercent val="0"/>
            <c:showBubbleSize val="0"/>
            <c:showLeaderLines val="0"/>
          </c:dLbls>
          <c:cat>
            <c:strRef>
              <c:f>Sheet1!$N$10:$O$10</c:f>
              <c:strCache>
                <c:ptCount val="2"/>
                <c:pt idx="0">
                  <c:v>Natick</c:v>
                </c:pt>
                <c:pt idx="1">
                  <c:v>Arlington</c:v>
                </c:pt>
              </c:strCache>
            </c:strRef>
          </c:cat>
          <c:val>
            <c:numRef>
              <c:f>Sheet1!$N$11:$O$11</c:f>
              <c:numCache>
                <c:formatCode>General</c:formatCode>
                <c:ptCount val="2"/>
                <c:pt idx="0">
                  <c:v>5476.0</c:v>
                </c:pt>
                <c:pt idx="1">
                  <c:v>5402.0</c:v>
                </c:pt>
              </c:numCache>
            </c:numRef>
          </c:val>
        </c:ser>
        <c:dLbls>
          <c:showLegendKey val="0"/>
          <c:showVal val="0"/>
          <c:showCatName val="0"/>
          <c:showSerName val="0"/>
          <c:showPercent val="0"/>
          <c:showBubbleSize val="0"/>
        </c:dLbls>
        <c:gapWidth val="10"/>
        <c:overlap val="100"/>
        <c:axId val="-2134732888"/>
        <c:axId val="-2134708120"/>
      </c:barChart>
      <c:catAx>
        <c:axId val="-2134732888"/>
        <c:scaling>
          <c:orientation val="minMax"/>
        </c:scaling>
        <c:delete val="0"/>
        <c:axPos val="b"/>
        <c:majorTickMark val="out"/>
        <c:minorTickMark val="none"/>
        <c:tickLblPos val="nextTo"/>
        <c:crossAx val="-2134708120"/>
        <c:crosses val="autoZero"/>
        <c:auto val="1"/>
        <c:lblAlgn val="ctr"/>
        <c:lblOffset val="100"/>
        <c:noMultiLvlLbl val="0"/>
      </c:catAx>
      <c:valAx>
        <c:axId val="-2134708120"/>
        <c:scaling>
          <c:orientation val="minMax"/>
          <c:min val="0.0"/>
        </c:scaling>
        <c:delete val="0"/>
        <c:axPos val="l"/>
        <c:majorGridlines/>
        <c:numFmt formatCode="General" sourceLinked="1"/>
        <c:majorTickMark val="out"/>
        <c:minorTickMark val="none"/>
        <c:tickLblPos val="nextTo"/>
        <c:crossAx val="-2134732888"/>
        <c:crosses val="autoZero"/>
        <c:crossBetween val="between"/>
      </c:valAx>
    </c:plotArea>
    <c:plotVisOnly val="1"/>
    <c:dispBlanksAs val="gap"/>
    <c:showDLblsOverMax val="0"/>
  </c:chart>
  <c:spPr>
    <a:noFill/>
    <a:ln>
      <a:noFill/>
    </a:ln>
  </c:sp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a:pPr>
            <a:r>
              <a:rPr lang="en-US"/>
              <a:t>Chapter</a:t>
            </a:r>
            <a:r>
              <a:rPr lang="en-US" baseline="0"/>
              <a:t> 70 Aid, FY17</a:t>
            </a:r>
            <a:endParaRPr lang="en-US"/>
          </a:p>
        </c:rich>
      </c:tx>
      <c:layout>
        <c:manualLayout>
          <c:xMode val="edge"/>
          <c:yMode val="edge"/>
          <c:x val="0.0178982455502359"/>
          <c:y val="0.0130434782608696"/>
        </c:manualLayout>
      </c:layout>
      <c:overlay val="0"/>
    </c:title>
    <c:autoTitleDeleted val="0"/>
    <c:plotArea>
      <c:layout>
        <c:manualLayout>
          <c:layoutTarget val="inner"/>
          <c:xMode val="edge"/>
          <c:yMode val="edge"/>
          <c:x val="0.0841125111835624"/>
          <c:y val="0.108695652173913"/>
          <c:w val="0.155892216333806"/>
          <c:h val="0.836203012666895"/>
        </c:manualLayout>
      </c:layout>
      <c:barChart>
        <c:barDir val="col"/>
        <c:grouping val="stacked"/>
        <c:varyColors val="0"/>
        <c:ser>
          <c:idx val="1"/>
          <c:order val="0"/>
          <c:tx>
            <c:strRef>
              <c:f>Sheet1!$L$12</c:f>
              <c:strCache>
                <c:ptCount val="1"/>
                <c:pt idx="0">
                  <c:v>Chapter 70 Aid</c:v>
                </c:pt>
              </c:strCache>
            </c:strRef>
          </c:tx>
          <c:spPr>
            <a:solidFill>
              <a:schemeClr val="accent3">
                <a:lumMod val="50000"/>
              </a:schemeClr>
            </a:solidFill>
          </c:spPr>
          <c:invertIfNegative val="0"/>
          <c:dLbls>
            <c:txPr>
              <a:bodyPr rot="-5400000" vert="horz"/>
              <a:lstStyle/>
              <a:p>
                <a:pPr>
                  <a:defRPr sz="2400" b="1" i="0">
                    <a:solidFill>
                      <a:schemeClr val="bg1"/>
                    </a:solidFill>
                  </a:defRPr>
                </a:pPr>
                <a:endParaRPr lang="en-US"/>
              </a:p>
            </c:txPr>
            <c:dLblPos val="inEnd"/>
            <c:showLegendKey val="0"/>
            <c:showVal val="1"/>
            <c:showCatName val="0"/>
            <c:showSerName val="0"/>
            <c:showPercent val="0"/>
            <c:showBubbleSize val="0"/>
            <c:showLeaderLines val="0"/>
          </c:dLbls>
          <c:cat>
            <c:strRef>
              <c:f>Sheet1!$M$10:$N$10</c:f>
              <c:strCache>
                <c:ptCount val="2"/>
                <c:pt idx="0">
                  <c:v>Natick</c:v>
                </c:pt>
                <c:pt idx="1">
                  <c:v>Arlington</c:v>
                </c:pt>
              </c:strCache>
            </c:strRef>
          </c:cat>
          <c:val>
            <c:numRef>
              <c:f>Sheet1!$M$12:$N$12</c:f>
              <c:numCache>
                <c:formatCode>"$"#,##0</c:formatCode>
                <c:ptCount val="2"/>
                <c:pt idx="0">
                  <c:v>9.117845E6</c:v>
                </c:pt>
                <c:pt idx="1">
                  <c:v>1.1012669E7</c:v>
                </c:pt>
              </c:numCache>
            </c:numRef>
          </c:val>
        </c:ser>
        <c:dLbls>
          <c:showLegendKey val="0"/>
          <c:showVal val="0"/>
          <c:showCatName val="0"/>
          <c:showSerName val="0"/>
          <c:showPercent val="0"/>
          <c:showBubbleSize val="0"/>
        </c:dLbls>
        <c:gapWidth val="10"/>
        <c:overlap val="100"/>
        <c:axId val="-2121792712"/>
        <c:axId val="-2122165128"/>
      </c:barChart>
      <c:catAx>
        <c:axId val="-2121792712"/>
        <c:scaling>
          <c:orientation val="minMax"/>
        </c:scaling>
        <c:delete val="0"/>
        <c:axPos val="b"/>
        <c:majorTickMark val="out"/>
        <c:minorTickMark val="none"/>
        <c:tickLblPos val="nextTo"/>
        <c:crossAx val="-2122165128"/>
        <c:crosses val="autoZero"/>
        <c:auto val="1"/>
        <c:lblAlgn val="ctr"/>
        <c:lblOffset val="100"/>
        <c:noMultiLvlLbl val="0"/>
      </c:catAx>
      <c:valAx>
        <c:axId val="-2122165128"/>
        <c:scaling>
          <c:orientation val="minMax"/>
        </c:scaling>
        <c:delete val="0"/>
        <c:axPos val="l"/>
        <c:majorGridlines/>
        <c:numFmt formatCode="&quot;$&quot;#,##0" sourceLinked="1"/>
        <c:majorTickMark val="out"/>
        <c:minorTickMark val="none"/>
        <c:tickLblPos val="nextTo"/>
        <c:crossAx val="-2121792712"/>
        <c:crosses val="autoZero"/>
        <c:crossBetween val="between"/>
      </c:valAx>
    </c:plotArea>
    <c:plotVisOnly val="1"/>
    <c:dispBlanksAs val="gap"/>
    <c:showDLblsOverMax val="0"/>
  </c:chart>
  <c:spPr>
    <a:noFill/>
    <a:ln>
      <a:noFill/>
    </a:ln>
  </c:sp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a:pPr>
            <a:r>
              <a:rPr lang="en-US" baseline="0"/>
              <a:t>FY17 Enrollment</a:t>
            </a:r>
            <a:endParaRPr lang="en-US"/>
          </a:p>
        </c:rich>
      </c:tx>
      <c:layout>
        <c:manualLayout>
          <c:xMode val="edge"/>
          <c:yMode val="edge"/>
          <c:x val="0.0178982455502359"/>
          <c:y val="0.0130434782608696"/>
        </c:manualLayout>
      </c:layout>
      <c:overlay val="0"/>
    </c:title>
    <c:autoTitleDeleted val="0"/>
    <c:plotArea>
      <c:layout>
        <c:manualLayout>
          <c:layoutTarget val="inner"/>
          <c:xMode val="edge"/>
          <c:yMode val="edge"/>
          <c:x val="0.0841125111835624"/>
          <c:y val="0.108695652173913"/>
          <c:w val="0.155892216333806"/>
          <c:h val="0.836203012666895"/>
        </c:manualLayout>
      </c:layout>
      <c:barChart>
        <c:barDir val="col"/>
        <c:grouping val="stacked"/>
        <c:varyColors val="0"/>
        <c:ser>
          <c:idx val="0"/>
          <c:order val="0"/>
          <c:tx>
            <c:strRef>
              <c:f>Sheet1!$L$11</c:f>
              <c:strCache>
                <c:ptCount val="1"/>
                <c:pt idx="0">
                  <c:v>Enrollment</c:v>
                </c:pt>
              </c:strCache>
            </c:strRef>
          </c:tx>
          <c:spPr>
            <a:solidFill>
              <a:schemeClr val="tx2">
                <a:lumMod val="75000"/>
              </a:schemeClr>
            </a:solidFill>
          </c:spPr>
          <c:invertIfNegative val="0"/>
          <c:dLbls>
            <c:txPr>
              <a:bodyPr rot="-5400000" vert="horz"/>
              <a:lstStyle/>
              <a:p>
                <a:pPr>
                  <a:defRPr sz="2400" b="1" i="0">
                    <a:solidFill>
                      <a:schemeClr val="bg1"/>
                    </a:solidFill>
                  </a:defRPr>
                </a:pPr>
                <a:endParaRPr lang="en-US"/>
              </a:p>
            </c:txPr>
            <c:dLblPos val="inEnd"/>
            <c:showLegendKey val="0"/>
            <c:showVal val="1"/>
            <c:showCatName val="0"/>
            <c:showSerName val="0"/>
            <c:showPercent val="0"/>
            <c:showBubbleSize val="0"/>
            <c:showLeaderLines val="0"/>
          </c:dLbls>
          <c:cat>
            <c:strRef>
              <c:f>Sheet1!$M$10:$N$10</c:f>
              <c:strCache>
                <c:ptCount val="2"/>
                <c:pt idx="0">
                  <c:v>Natick</c:v>
                </c:pt>
                <c:pt idx="1">
                  <c:v>Arlington</c:v>
                </c:pt>
              </c:strCache>
            </c:strRef>
          </c:cat>
          <c:val>
            <c:numRef>
              <c:f>Sheet1!$M$11:$N$11</c:f>
              <c:numCache>
                <c:formatCode>General</c:formatCode>
                <c:ptCount val="2"/>
                <c:pt idx="0">
                  <c:v>5476.0</c:v>
                </c:pt>
                <c:pt idx="1">
                  <c:v>5402.0</c:v>
                </c:pt>
              </c:numCache>
            </c:numRef>
          </c:val>
        </c:ser>
        <c:dLbls>
          <c:showLegendKey val="0"/>
          <c:showVal val="0"/>
          <c:showCatName val="0"/>
          <c:showSerName val="0"/>
          <c:showPercent val="0"/>
          <c:showBubbleSize val="0"/>
        </c:dLbls>
        <c:gapWidth val="10"/>
        <c:overlap val="100"/>
        <c:axId val="-2134067096"/>
        <c:axId val="-2134091528"/>
      </c:barChart>
      <c:catAx>
        <c:axId val="-2134067096"/>
        <c:scaling>
          <c:orientation val="minMax"/>
        </c:scaling>
        <c:delete val="0"/>
        <c:axPos val="b"/>
        <c:majorTickMark val="out"/>
        <c:minorTickMark val="none"/>
        <c:tickLblPos val="nextTo"/>
        <c:crossAx val="-2134091528"/>
        <c:crosses val="autoZero"/>
        <c:auto val="1"/>
        <c:lblAlgn val="ctr"/>
        <c:lblOffset val="100"/>
        <c:noMultiLvlLbl val="0"/>
      </c:catAx>
      <c:valAx>
        <c:axId val="-2134091528"/>
        <c:scaling>
          <c:orientation val="minMax"/>
          <c:min val="0.0"/>
        </c:scaling>
        <c:delete val="0"/>
        <c:axPos val="l"/>
        <c:majorGridlines/>
        <c:numFmt formatCode="General" sourceLinked="1"/>
        <c:majorTickMark val="out"/>
        <c:minorTickMark val="none"/>
        <c:tickLblPos val="nextTo"/>
        <c:crossAx val="-2134067096"/>
        <c:crosses val="autoZero"/>
        <c:crossBetween val="between"/>
      </c:valAx>
    </c:plotArea>
    <c:plotVisOnly val="1"/>
    <c:dispBlanksAs val="gap"/>
    <c:showDLblsOverMax val="0"/>
  </c:chart>
  <c:spPr>
    <a:noFill/>
    <a:ln>
      <a:noFill/>
    </a:ln>
  </c:sp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Charter Tuition Trends</a:t>
            </a:r>
            <a:r>
              <a:rPr lang="en-US" baseline="0"/>
              <a:t> and Projections without Question 2</a:t>
            </a:r>
            <a:endParaRPr lang="en-US"/>
          </a:p>
        </c:rich>
      </c:tx>
      <c:layout/>
      <c:overlay val="0"/>
    </c:title>
    <c:autoTitleDeleted val="0"/>
    <c:plotArea>
      <c:layout/>
      <c:barChart>
        <c:barDir val="col"/>
        <c:grouping val="stacked"/>
        <c:varyColors val="0"/>
        <c:ser>
          <c:idx val="0"/>
          <c:order val="0"/>
          <c:tx>
            <c:strRef>
              <c:f>Sheet1!$B$20:$C$20</c:f>
              <c:strCache>
                <c:ptCount val="1"/>
                <c:pt idx="0">
                  <c:v>Net Cost to District</c:v>
                </c:pt>
              </c:strCache>
            </c:strRef>
          </c:tx>
          <c:invertIfNegative val="0"/>
          <c:cat>
            <c:strRef>
              <c:f>Sheet1!$D$16:$AB$16</c:f>
              <c:strCache>
                <c:ptCount val="25"/>
                <c:pt idx="0">
                  <c:v>FY96</c:v>
                </c:pt>
                <c:pt idx="1">
                  <c:v>FY97</c:v>
                </c:pt>
                <c:pt idx="2">
                  <c:v>FY98</c:v>
                </c:pt>
                <c:pt idx="3">
                  <c:v>FY99</c:v>
                </c:pt>
                <c:pt idx="4">
                  <c:v>FY00</c:v>
                </c:pt>
                <c:pt idx="5">
                  <c:v>FY01</c:v>
                </c:pt>
                <c:pt idx="6">
                  <c:v>FY02</c:v>
                </c:pt>
                <c:pt idx="7">
                  <c:v>FY03</c:v>
                </c:pt>
                <c:pt idx="8">
                  <c:v>FY04</c:v>
                </c:pt>
                <c:pt idx="9">
                  <c:v>FY05</c:v>
                </c:pt>
                <c:pt idx="10">
                  <c:v>FY06</c:v>
                </c:pt>
                <c:pt idx="11">
                  <c:v>FY07</c:v>
                </c:pt>
                <c:pt idx="12">
                  <c:v>FY08</c:v>
                </c:pt>
                <c:pt idx="13">
                  <c:v>FY09</c:v>
                </c:pt>
                <c:pt idx="14">
                  <c:v>FY10</c:v>
                </c:pt>
                <c:pt idx="15">
                  <c:v>FY11</c:v>
                </c:pt>
                <c:pt idx="16">
                  <c:v>FY12</c:v>
                </c:pt>
                <c:pt idx="17">
                  <c:v>FY13</c:v>
                </c:pt>
                <c:pt idx="18">
                  <c:v>FY14</c:v>
                </c:pt>
                <c:pt idx="19">
                  <c:v>FY15</c:v>
                </c:pt>
                <c:pt idx="20">
                  <c:v>FY16</c:v>
                </c:pt>
                <c:pt idx="21">
                  <c:v>FY17</c:v>
                </c:pt>
                <c:pt idx="22">
                  <c:v>FY18</c:v>
                </c:pt>
                <c:pt idx="23">
                  <c:v>FY19</c:v>
                </c:pt>
                <c:pt idx="24">
                  <c:v>FY20</c:v>
                </c:pt>
              </c:strCache>
            </c:strRef>
          </c:cat>
          <c:val>
            <c:numRef>
              <c:f>Sheet1!$D$20:$AB$20</c:f>
              <c:numCache>
                <c:formatCode>"$"#,##0</c:formatCode>
                <c:ptCount val="25"/>
                <c:pt idx="0">
                  <c:v>2.037879E6</c:v>
                </c:pt>
                <c:pt idx="1">
                  <c:v>1.3608525E7</c:v>
                </c:pt>
                <c:pt idx="2">
                  <c:v>3.304550773E7</c:v>
                </c:pt>
                <c:pt idx="3">
                  <c:v>4.185877173E7</c:v>
                </c:pt>
                <c:pt idx="4">
                  <c:v>5.0394327E7</c:v>
                </c:pt>
                <c:pt idx="5">
                  <c:v>6.0819659E7</c:v>
                </c:pt>
                <c:pt idx="6">
                  <c:v>8.1749901E7</c:v>
                </c:pt>
                <c:pt idx="7">
                  <c:v>1.221216102014E8</c:v>
                </c:pt>
                <c:pt idx="8">
                  <c:v>1.26652663E8</c:v>
                </c:pt>
                <c:pt idx="9">
                  <c:v>1.15795514205452E8</c:v>
                </c:pt>
                <c:pt idx="10">
                  <c:v>1.28683959028546E8</c:v>
                </c:pt>
                <c:pt idx="11">
                  <c:v>1.46578706717288E8</c:v>
                </c:pt>
                <c:pt idx="12">
                  <c:v>1.63531342E8</c:v>
                </c:pt>
                <c:pt idx="13">
                  <c:v>1.88512046873123E8</c:v>
                </c:pt>
                <c:pt idx="14">
                  <c:v>2.10488490928828E8</c:v>
                </c:pt>
                <c:pt idx="15">
                  <c:v>2.29951132773968E8</c:v>
                </c:pt>
                <c:pt idx="16">
                  <c:v>2.54884898705968E8</c:v>
                </c:pt>
                <c:pt idx="17">
                  <c:v>2.76940734994882E8</c:v>
                </c:pt>
                <c:pt idx="18">
                  <c:v>3.0183771640246E8</c:v>
                </c:pt>
                <c:pt idx="19">
                  <c:v>3.69716255667993E8</c:v>
                </c:pt>
                <c:pt idx="20">
                  <c:v>4.128118199168E8</c:v>
                </c:pt>
                <c:pt idx="21">
                  <c:v>4.51338729E8</c:v>
                </c:pt>
                <c:pt idx="22">
                  <c:v>4.98729295545E8</c:v>
                </c:pt>
                <c:pt idx="23">
                  <c:v>5.51095871577225E8</c:v>
                </c:pt>
                <c:pt idx="24">
                  <c:v>6.08960938092834E8</c:v>
                </c:pt>
              </c:numCache>
            </c:numRef>
          </c:val>
        </c:ser>
        <c:ser>
          <c:idx val="2"/>
          <c:order val="1"/>
          <c:tx>
            <c:strRef>
              <c:f>Sheet1!$B$19:$C$19</c:f>
              <c:strCache>
                <c:ptCount val="1"/>
                <c:pt idx="0">
                  <c:v>Reimbursement</c:v>
                </c:pt>
              </c:strCache>
            </c:strRef>
          </c:tx>
          <c:invertIfNegative val="0"/>
          <c:cat>
            <c:strRef>
              <c:f>Sheet1!$D$16:$AB$16</c:f>
              <c:strCache>
                <c:ptCount val="25"/>
                <c:pt idx="0">
                  <c:v>FY96</c:v>
                </c:pt>
                <c:pt idx="1">
                  <c:v>FY97</c:v>
                </c:pt>
                <c:pt idx="2">
                  <c:v>FY98</c:v>
                </c:pt>
                <c:pt idx="3">
                  <c:v>FY99</c:v>
                </c:pt>
                <c:pt idx="4">
                  <c:v>FY00</c:v>
                </c:pt>
                <c:pt idx="5">
                  <c:v>FY01</c:v>
                </c:pt>
                <c:pt idx="6">
                  <c:v>FY02</c:v>
                </c:pt>
                <c:pt idx="7">
                  <c:v>FY03</c:v>
                </c:pt>
                <c:pt idx="8">
                  <c:v>FY04</c:v>
                </c:pt>
                <c:pt idx="9">
                  <c:v>FY05</c:v>
                </c:pt>
                <c:pt idx="10">
                  <c:v>FY06</c:v>
                </c:pt>
                <c:pt idx="11">
                  <c:v>FY07</c:v>
                </c:pt>
                <c:pt idx="12">
                  <c:v>FY08</c:v>
                </c:pt>
                <c:pt idx="13">
                  <c:v>FY09</c:v>
                </c:pt>
                <c:pt idx="14">
                  <c:v>FY10</c:v>
                </c:pt>
                <c:pt idx="15">
                  <c:v>FY11</c:v>
                </c:pt>
                <c:pt idx="16">
                  <c:v>FY12</c:v>
                </c:pt>
                <c:pt idx="17">
                  <c:v>FY13</c:v>
                </c:pt>
                <c:pt idx="18">
                  <c:v>FY14</c:v>
                </c:pt>
                <c:pt idx="19">
                  <c:v>FY15</c:v>
                </c:pt>
                <c:pt idx="20">
                  <c:v>FY16</c:v>
                </c:pt>
                <c:pt idx="21">
                  <c:v>FY17</c:v>
                </c:pt>
                <c:pt idx="22">
                  <c:v>FY18</c:v>
                </c:pt>
                <c:pt idx="23">
                  <c:v>FY19</c:v>
                </c:pt>
                <c:pt idx="24">
                  <c:v>FY20</c:v>
                </c:pt>
              </c:strCache>
            </c:strRef>
          </c:cat>
          <c:val>
            <c:numRef>
              <c:f>Sheet1!$D$19:$AB$19</c:f>
              <c:numCache>
                <c:formatCode>"$"#,##0</c:formatCode>
                <c:ptCount val="25"/>
                <c:pt idx="0">
                  <c:v>1.3872821E7</c:v>
                </c:pt>
                <c:pt idx="1">
                  <c:v>2.1450055E7</c:v>
                </c:pt>
                <c:pt idx="2">
                  <c:v>1.0618341E7</c:v>
                </c:pt>
                <c:pt idx="3">
                  <c:v>2.094059227E7</c:v>
                </c:pt>
                <c:pt idx="4">
                  <c:v>3.075814E7</c:v>
                </c:pt>
                <c:pt idx="5">
                  <c:v>3.5998914E7</c:v>
                </c:pt>
                <c:pt idx="6">
                  <c:v>3.0076732E7</c:v>
                </c:pt>
                <c:pt idx="7">
                  <c:v>-57427.0</c:v>
                </c:pt>
                <c:pt idx="8">
                  <c:v>9.374485E6</c:v>
                </c:pt>
                <c:pt idx="9">
                  <c:v>2.87926244500421E7</c:v>
                </c:pt>
                <c:pt idx="10">
                  <c:v>4.11794149754342E7</c:v>
                </c:pt>
                <c:pt idx="11">
                  <c:v>4.33182448002955E7</c:v>
                </c:pt>
                <c:pt idx="12">
                  <c:v>5.4804039E7</c:v>
                </c:pt>
                <c:pt idx="13">
                  <c:v>5.0891777126877E7</c:v>
                </c:pt>
                <c:pt idx="14">
                  <c:v>4.37448344811724E7</c:v>
                </c:pt>
                <c:pt idx="15">
                  <c:v>4.1738220246E7</c:v>
                </c:pt>
                <c:pt idx="16">
                  <c:v>3.55772525973029E7</c:v>
                </c:pt>
                <c:pt idx="17">
                  <c:v>4.8412227E7</c:v>
                </c:pt>
                <c:pt idx="18">
                  <c:v>6.92722499999999E7</c:v>
                </c:pt>
                <c:pt idx="19">
                  <c:v>4.129453E7</c:v>
                </c:pt>
                <c:pt idx="20">
                  <c:v>4.1549693E7</c:v>
                </c:pt>
                <c:pt idx="21">
                  <c:v>5.0114134E7</c:v>
                </c:pt>
                <c:pt idx="22">
                  <c:v>5.537611807E7</c:v>
                </c:pt>
                <c:pt idx="23">
                  <c:v>6.119061046735E7</c:v>
                </c:pt>
                <c:pt idx="24">
                  <c:v>6.76156245664217E7</c:v>
                </c:pt>
              </c:numCache>
            </c:numRef>
          </c:val>
        </c:ser>
        <c:dLbls>
          <c:showLegendKey val="0"/>
          <c:showVal val="0"/>
          <c:showCatName val="0"/>
          <c:showSerName val="0"/>
          <c:showPercent val="0"/>
          <c:showBubbleSize val="0"/>
        </c:dLbls>
        <c:gapWidth val="10"/>
        <c:overlap val="100"/>
        <c:axId val="-2116475400"/>
        <c:axId val="-2116472392"/>
      </c:barChart>
      <c:catAx>
        <c:axId val="-2116475400"/>
        <c:scaling>
          <c:orientation val="minMax"/>
        </c:scaling>
        <c:delete val="0"/>
        <c:axPos val="b"/>
        <c:majorTickMark val="out"/>
        <c:minorTickMark val="none"/>
        <c:tickLblPos val="nextTo"/>
        <c:txPr>
          <a:bodyPr rot="-5400000" vert="horz"/>
          <a:lstStyle/>
          <a:p>
            <a:pPr>
              <a:defRPr sz="1400"/>
            </a:pPr>
            <a:endParaRPr lang="en-US"/>
          </a:p>
        </c:txPr>
        <c:crossAx val="-2116472392"/>
        <c:crosses val="autoZero"/>
        <c:auto val="1"/>
        <c:lblAlgn val="ctr"/>
        <c:lblOffset val="100"/>
        <c:noMultiLvlLbl val="0"/>
      </c:catAx>
      <c:valAx>
        <c:axId val="-2116472392"/>
        <c:scaling>
          <c:orientation val="minMax"/>
          <c:max val="1.0E9"/>
        </c:scaling>
        <c:delete val="0"/>
        <c:axPos val="l"/>
        <c:majorGridlines/>
        <c:numFmt formatCode="&quot;$&quot;#,##0" sourceLinked="1"/>
        <c:majorTickMark val="out"/>
        <c:minorTickMark val="none"/>
        <c:tickLblPos val="nextTo"/>
        <c:crossAx val="-2116475400"/>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Charter Tuition Trends</a:t>
            </a:r>
            <a:r>
              <a:rPr lang="en-US" baseline="0"/>
              <a:t> and Projections with Question 2</a:t>
            </a:r>
            <a:br>
              <a:rPr lang="en-US" baseline="0"/>
            </a:br>
            <a:r>
              <a:rPr lang="en-US" baseline="0"/>
              <a:t>adding 12 additional charters in FY19 and FY20</a:t>
            </a:r>
            <a:endParaRPr lang="en-US"/>
          </a:p>
        </c:rich>
      </c:tx>
      <c:layout/>
      <c:overlay val="0"/>
    </c:title>
    <c:autoTitleDeleted val="0"/>
    <c:plotArea>
      <c:layout>
        <c:manualLayout>
          <c:layoutTarget val="inner"/>
          <c:xMode val="edge"/>
          <c:yMode val="edge"/>
          <c:x val="0.117732174654338"/>
          <c:y val="0.117902596498344"/>
          <c:w val="0.708876830877628"/>
          <c:h val="0.853818182939323"/>
        </c:manualLayout>
      </c:layout>
      <c:barChart>
        <c:barDir val="col"/>
        <c:grouping val="stacked"/>
        <c:varyColors val="0"/>
        <c:ser>
          <c:idx val="0"/>
          <c:order val="0"/>
          <c:tx>
            <c:strRef>
              <c:f>Sheet1!$B$20:$C$20</c:f>
              <c:strCache>
                <c:ptCount val="1"/>
                <c:pt idx="0">
                  <c:v>Net Cost to District</c:v>
                </c:pt>
              </c:strCache>
            </c:strRef>
          </c:tx>
          <c:invertIfNegative val="0"/>
          <c:cat>
            <c:strRef>
              <c:f>Sheet1!$D$16:$AB$16</c:f>
              <c:strCache>
                <c:ptCount val="25"/>
                <c:pt idx="0">
                  <c:v>FY96</c:v>
                </c:pt>
                <c:pt idx="1">
                  <c:v>FY97</c:v>
                </c:pt>
                <c:pt idx="2">
                  <c:v>FY98</c:v>
                </c:pt>
                <c:pt idx="3">
                  <c:v>FY99</c:v>
                </c:pt>
                <c:pt idx="4">
                  <c:v>FY00</c:v>
                </c:pt>
                <c:pt idx="5">
                  <c:v>FY01</c:v>
                </c:pt>
                <c:pt idx="6">
                  <c:v>FY02</c:v>
                </c:pt>
                <c:pt idx="7">
                  <c:v>FY03</c:v>
                </c:pt>
                <c:pt idx="8">
                  <c:v>FY04</c:v>
                </c:pt>
                <c:pt idx="9">
                  <c:v>FY05</c:v>
                </c:pt>
                <c:pt idx="10">
                  <c:v>FY06</c:v>
                </c:pt>
                <c:pt idx="11">
                  <c:v>FY07</c:v>
                </c:pt>
                <c:pt idx="12">
                  <c:v>FY08</c:v>
                </c:pt>
                <c:pt idx="13">
                  <c:v>FY09</c:v>
                </c:pt>
                <c:pt idx="14">
                  <c:v>FY10</c:v>
                </c:pt>
                <c:pt idx="15">
                  <c:v>FY11</c:v>
                </c:pt>
                <c:pt idx="16">
                  <c:v>FY12</c:v>
                </c:pt>
                <c:pt idx="17">
                  <c:v>FY13</c:v>
                </c:pt>
                <c:pt idx="18">
                  <c:v>FY14</c:v>
                </c:pt>
                <c:pt idx="19">
                  <c:v>FY15</c:v>
                </c:pt>
                <c:pt idx="20">
                  <c:v>FY16</c:v>
                </c:pt>
                <c:pt idx="21">
                  <c:v>FY17</c:v>
                </c:pt>
                <c:pt idx="22">
                  <c:v>FY18</c:v>
                </c:pt>
                <c:pt idx="23">
                  <c:v>FY19</c:v>
                </c:pt>
                <c:pt idx="24">
                  <c:v>FY20</c:v>
                </c:pt>
              </c:strCache>
            </c:strRef>
          </c:cat>
          <c:val>
            <c:numRef>
              <c:f>Sheet1!$D$20:$AB$20</c:f>
              <c:numCache>
                <c:formatCode>"$"#,##0</c:formatCode>
                <c:ptCount val="25"/>
                <c:pt idx="0">
                  <c:v>2.037879E6</c:v>
                </c:pt>
                <c:pt idx="1">
                  <c:v>1.3608525E7</c:v>
                </c:pt>
                <c:pt idx="2">
                  <c:v>3.304550773E7</c:v>
                </c:pt>
                <c:pt idx="3">
                  <c:v>4.185877173E7</c:v>
                </c:pt>
                <c:pt idx="4">
                  <c:v>5.0394327E7</c:v>
                </c:pt>
                <c:pt idx="5">
                  <c:v>6.0819659E7</c:v>
                </c:pt>
                <c:pt idx="6">
                  <c:v>8.1749901E7</c:v>
                </c:pt>
                <c:pt idx="7">
                  <c:v>1.221216102014E8</c:v>
                </c:pt>
                <c:pt idx="8">
                  <c:v>1.26652663E8</c:v>
                </c:pt>
                <c:pt idx="9">
                  <c:v>1.15795514205452E8</c:v>
                </c:pt>
                <c:pt idx="10">
                  <c:v>1.28683959028546E8</c:v>
                </c:pt>
                <c:pt idx="11">
                  <c:v>1.46578706717288E8</c:v>
                </c:pt>
                <c:pt idx="12">
                  <c:v>1.63531342E8</c:v>
                </c:pt>
                <c:pt idx="13">
                  <c:v>1.88512046873123E8</c:v>
                </c:pt>
                <c:pt idx="14">
                  <c:v>2.10488490928828E8</c:v>
                </c:pt>
                <c:pt idx="15">
                  <c:v>2.29951132773968E8</c:v>
                </c:pt>
                <c:pt idx="16">
                  <c:v>2.54884898705968E8</c:v>
                </c:pt>
                <c:pt idx="17">
                  <c:v>2.76940734994882E8</c:v>
                </c:pt>
                <c:pt idx="18">
                  <c:v>3.0183771640246E8</c:v>
                </c:pt>
                <c:pt idx="19">
                  <c:v>3.69716255667993E8</c:v>
                </c:pt>
                <c:pt idx="20">
                  <c:v>4.128118199168E8</c:v>
                </c:pt>
                <c:pt idx="21">
                  <c:v>4.51338729E8</c:v>
                </c:pt>
                <c:pt idx="22">
                  <c:v>4.98729295545E8</c:v>
                </c:pt>
                <c:pt idx="23">
                  <c:v>5.51095871577225E8</c:v>
                </c:pt>
                <c:pt idx="24">
                  <c:v>6.08960938092834E8</c:v>
                </c:pt>
              </c:numCache>
            </c:numRef>
          </c:val>
        </c:ser>
        <c:ser>
          <c:idx val="2"/>
          <c:order val="1"/>
          <c:tx>
            <c:strRef>
              <c:f>Sheet1!$B$19:$C$19</c:f>
              <c:strCache>
                <c:ptCount val="1"/>
                <c:pt idx="0">
                  <c:v>Reimbursement</c:v>
                </c:pt>
              </c:strCache>
            </c:strRef>
          </c:tx>
          <c:invertIfNegative val="0"/>
          <c:cat>
            <c:strRef>
              <c:f>Sheet1!$D$16:$AB$16</c:f>
              <c:strCache>
                <c:ptCount val="25"/>
                <c:pt idx="0">
                  <c:v>FY96</c:v>
                </c:pt>
                <c:pt idx="1">
                  <c:v>FY97</c:v>
                </c:pt>
                <c:pt idx="2">
                  <c:v>FY98</c:v>
                </c:pt>
                <c:pt idx="3">
                  <c:v>FY99</c:v>
                </c:pt>
                <c:pt idx="4">
                  <c:v>FY00</c:v>
                </c:pt>
                <c:pt idx="5">
                  <c:v>FY01</c:v>
                </c:pt>
                <c:pt idx="6">
                  <c:v>FY02</c:v>
                </c:pt>
                <c:pt idx="7">
                  <c:v>FY03</c:v>
                </c:pt>
                <c:pt idx="8">
                  <c:v>FY04</c:v>
                </c:pt>
                <c:pt idx="9">
                  <c:v>FY05</c:v>
                </c:pt>
                <c:pt idx="10">
                  <c:v>FY06</c:v>
                </c:pt>
                <c:pt idx="11">
                  <c:v>FY07</c:v>
                </c:pt>
                <c:pt idx="12">
                  <c:v>FY08</c:v>
                </c:pt>
                <c:pt idx="13">
                  <c:v>FY09</c:v>
                </c:pt>
                <c:pt idx="14">
                  <c:v>FY10</c:v>
                </c:pt>
                <c:pt idx="15">
                  <c:v>FY11</c:v>
                </c:pt>
                <c:pt idx="16">
                  <c:v>FY12</c:v>
                </c:pt>
                <c:pt idx="17">
                  <c:v>FY13</c:v>
                </c:pt>
                <c:pt idx="18">
                  <c:v>FY14</c:v>
                </c:pt>
                <c:pt idx="19">
                  <c:v>FY15</c:v>
                </c:pt>
                <c:pt idx="20">
                  <c:v>FY16</c:v>
                </c:pt>
                <c:pt idx="21">
                  <c:v>FY17</c:v>
                </c:pt>
                <c:pt idx="22">
                  <c:v>FY18</c:v>
                </c:pt>
                <c:pt idx="23">
                  <c:v>FY19</c:v>
                </c:pt>
                <c:pt idx="24">
                  <c:v>FY20</c:v>
                </c:pt>
              </c:strCache>
            </c:strRef>
          </c:cat>
          <c:val>
            <c:numRef>
              <c:f>Sheet1!$D$19:$AB$19</c:f>
              <c:numCache>
                <c:formatCode>"$"#,##0</c:formatCode>
                <c:ptCount val="25"/>
                <c:pt idx="0">
                  <c:v>1.3872821E7</c:v>
                </c:pt>
                <c:pt idx="1">
                  <c:v>2.1450055E7</c:v>
                </c:pt>
                <c:pt idx="2">
                  <c:v>1.0618341E7</c:v>
                </c:pt>
                <c:pt idx="3">
                  <c:v>2.094059227E7</c:v>
                </c:pt>
                <c:pt idx="4">
                  <c:v>3.075814E7</c:v>
                </c:pt>
                <c:pt idx="5">
                  <c:v>3.5998914E7</c:v>
                </c:pt>
                <c:pt idx="6">
                  <c:v>3.0076732E7</c:v>
                </c:pt>
                <c:pt idx="7">
                  <c:v>-57427.0</c:v>
                </c:pt>
                <c:pt idx="8">
                  <c:v>9.374485E6</c:v>
                </c:pt>
                <c:pt idx="9">
                  <c:v>2.87926244500421E7</c:v>
                </c:pt>
                <c:pt idx="10">
                  <c:v>4.11794149754342E7</c:v>
                </c:pt>
                <c:pt idx="11">
                  <c:v>4.33182448002955E7</c:v>
                </c:pt>
                <c:pt idx="12">
                  <c:v>5.4804039E7</c:v>
                </c:pt>
                <c:pt idx="13">
                  <c:v>5.0891777126877E7</c:v>
                </c:pt>
                <c:pt idx="14">
                  <c:v>4.37448344811724E7</c:v>
                </c:pt>
                <c:pt idx="15">
                  <c:v>4.1738220246E7</c:v>
                </c:pt>
                <c:pt idx="16">
                  <c:v>3.55772525973029E7</c:v>
                </c:pt>
                <c:pt idx="17">
                  <c:v>4.8412227E7</c:v>
                </c:pt>
                <c:pt idx="18">
                  <c:v>6.92722499999999E7</c:v>
                </c:pt>
                <c:pt idx="19">
                  <c:v>4.129453E7</c:v>
                </c:pt>
                <c:pt idx="20">
                  <c:v>4.1549693E7</c:v>
                </c:pt>
                <c:pt idx="21">
                  <c:v>5.0114134E7</c:v>
                </c:pt>
                <c:pt idx="22">
                  <c:v>5.537611807E7</c:v>
                </c:pt>
                <c:pt idx="23">
                  <c:v>6.119061046735E7</c:v>
                </c:pt>
                <c:pt idx="24">
                  <c:v>6.76156245664217E7</c:v>
                </c:pt>
              </c:numCache>
            </c:numRef>
          </c:val>
        </c:ser>
        <c:ser>
          <c:idx val="3"/>
          <c:order val="2"/>
          <c:tx>
            <c:strRef>
              <c:f>Sheet1!$B$17:$C$17</c:f>
              <c:strCache>
                <c:ptCount val="1"/>
                <c:pt idx="0">
                  <c:v>12 New Charters</c:v>
                </c:pt>
              </c:strCache>
            </c:strRef>
          </c:tx>
          <c:spPr>
            <a:solidFill>
              <a:srgbClr val="C0504D"/>
            </a:solidFill>
          </c:spPr>
          <c:invertIfNegative val="0"/>
          <c:cat>
            <c:strRef>
              <c:f>Sheet1!$D$16:$AB$16</c:f>
              <c:strCache>
                <c:ptCount val="25"/>
                <c:pt idx="0">
                  <c:v>FY96</c:v>
                </c:pt>
                <c:pt idx="1">
                  <c:v>FY97</c:v>
                </c:pt>
                <c:pt idx="2">
                  <c:v>FY98</c:v>
                </c:pt>
                <c:pt idx="3">
                  <c:v>FY99</c:v>
                </c:pt>
                <c:pt idx="4">
                  <c:v>FY00</c:v>
                </c:pt>
                <c:pt idx="5">
                  <c:v>FY01</c:v>
                </c:pt>
                <c:pt idx="6">
                  <c:v>FY02</c:v>
                </c:pt>
                <c:pt idx="7">
                  <c:v>FY03</c:v>
                </c:pt>
                <c:pt idx="8">
                  <c:v>FY04</c:v>
                </c:pt>
                <c:pt idx="9">
                  <c:v>FY05</c:v>
                </c:pt>
                <c:pt idx="10">
                  <c:v>FY06</c:v>
                </c:pt>
                <c:pt idx="11">
                  <c:v>FY07</c:v>
                </c:pt>
                <c:pt idx="12">
                  <c:v>FY08</c:v>
                </c:pt>
                <c:pt idx="13">
                  <c:v>FY09</c:v>
                </c:pt>
                <c:pt idx="14">
                  <c:v>FY10</c:v>
                </c:pt>
                <c:pt idx="15">
                  <c:v>FY11</c:v>
                </c:pt>
                <c:pt idx="16">
                  <c:v>FY12</c:v>
                </c:pt>
                <c:pt idx="17">
                  <c:v>FY13</c:v>
                </c:pt>
                <c:pt idx="18">
                  <c:v>FY14</c:v>
                </c:pt>
                <c:pt idx="19">
                  <c:v>FY15</c:v>
                </c:pt>
                <c:pt idx="20">
                  <c:v>FY16</c:v>
                </c:pt>
                <c:pt idx="21">
                  <c:v>FY17</c:v>
                </c:pt>
                <c:pt idx="22">
                  <c:v>FY18</c:v>
                </c:pt>
                <c:pt idx="23">
                  <c:v>FY19</c:v>
                </c:pt>
                <c:pt idx="24">
                  <c:v>FY20</c:v>
                </c:pt>
              </c:strCache>
            </c:strRef>
          </c:cat>
          <c:val>
            <c:numRef>
              <c:f>Sheet1!$D$17:$AB$17</c:f>
              <c:numCache>
                <c:formatCode>General</c:formatCode>
                <c:ptCount val="25"/>
                <c:pt idx="23" formatCode="_-&quot;$&quot;* #,##0_-;\-&quot;$&quot;* #,##0_-;_-&quot;$&quot;* &quot;-&quot;??_-;_-@_-">
                  <c:v>1.208506E8</c:v>
                </c:pt>
                <c:pt idx="24" formatCode="_-&quot;$&quot;* #,##0.00_-;\-&quot;$&quot;* #,##0.00_-;_-&quot;$&quot;* &quot;-&quot;??_-;_-@_-">
                  <c:v>2.44118212E8</c:v>
                </c:pt>
              </c:numCache>
            </c:numRef>
          </c:val>
        </c:ser>
        <c:dLbls>
          <c:showLegendKey val="0"/>
          <c:showVal val="0"/>
          <c:showCatName val="0"/>
          <c:showSerName val="0"/>
          <c:showPercent val="0"/>
          <c:showBubbleSize val="0"/>
        </c:dLbls>
        <c:gapWidth val="10"/>
        <c:overlap val="100"/>
        <c:axId val="-2132502712"/>
        <c:axId val="-2131976488"/>
      </c:barChart>
      <c:catAx>
        <c:axId val="-2132502712"/>
        <c:scaling>
          <c:orientation val="minMax"/>
        </c:scaling>
        <c:delete val="0"/>
        <c:axPos val="b"/>
        <c:majorTickMark val="out"/>
        <c:minorTickMark val="none"/>
        <c:tickLblPos val="nextTo"/>
        <c:txPr>
          <a:bodyPr rot="-5400000" vert="horz"/>
          <a:lstStyle/>
          <a:p>
            <a:pPr>
              <a:defRPr sz="1400"/>
            </a:pPr>
            <a:endParaRPr lang="en-US"/>
          </a:p>
        </c:txPr>
        <c:crossAx val="-2131976488"/>
        <c:crosses val="autoZero"/>
        <c:auto val="1"/>
        <c:lblAlgn val="ctr"/>
        <c:lblOffset val="100"/>
        <c:noMultiLvlLbl val="0"/>
      </c:catAx>
      <c:valAx>
        <c:axId val="-2131976488"/>
        <c:scaling>
          <c:orientation val="minMax"/>
        </c:scaling>
        <c:delete val="0"/>
        <c:axPos val="l"/>
        <c:majorGridlines/>
        <c:numFmt formatCode="&quot;$&quot;#,##0" sourceLinked="1"/>
        <c:majorTickMark val="out"/>
        <c:minorTickMark val="none"/>
        <c:tickLblPos val="nextTo"/>
        <c:crossAx val="-2132502712"/>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0729217913458632"/>
          <c:y val="0.0892160008991849"/>
          <c:w val="0.234499299567295"/>
          <c:h val="0.882495998815708"/>
        </c:manualLayout>
      </c:layout>
      <c:barChart>
        <c:barDir val="col"/>
        <c:grouping val="stacked"/>
        <c:varyColors val="0"/>
        <c:ser>
          <c:idx val="0"/>
          <c:order val="0"/>
          <c:invertIfNegative val="0"/>
          <c:dPt>
            <c:idx val="0"/>
            <c:invertIfNegative val="0"/>
            <c:bubble3D val="0"/>
            <c:spPr>
              <a:solidFill>
                <a:schemeClr val="accent3">
                  <a:lumMod val="40000"/>
                  <a:lumOff val="60000"/>
                </a:schemeClr>
              </a:solidFill>
            </c:spPr>
          </c:dPt>
          <c:dPt>
            <c:idx val="2"/>
            <c:invertIfNegative val="0"/>
            <c:bubble3D val="0"/>
            <c:spPr>
              <a:solidFill>
                <a:schemeClr val="accent2">
                  <a:lumMod val="40000"/>
                  <a:lumOff val="60000"/>
                </a:schemeClr>
              </a:solidFill>
            </c:spPr>
          </c:dPt>
          <c:dLbls>
            <c:txPr>
              <a:bodyPr rot="-5400000" vert="horz"/>
              <a:lstStyle/>
              <a:p>
                <a:pPr>
                  <a:defRPr sz="2400" b="1" i="0"/>
                </a:pPr>
                <a:endParaRPr lang="en-US"/>
              </a:p>
            </c:txPr>
            <c:dLblPos val="inEnd"/>
            <c:showLegendKey val="0"/>
            <c:showVal val="1"/>
            <c:showCatName val="0"/>
            <c:showSerName val="0"/>
            <c:showPercent val="0"/>
            <c:showBubbleSize val="0"/>
            <c:showLeaderLines val="0"/>
          </c:dLbls>
          <c:cat>
            <c:strRef>
              <c:f>Sheet1!$L$30:$N$30</c:f>
              <c:strCache>
                <c:ptCount val="3"/>
                <c:pt idx="0">
                  <c:v>Median Single Family Tax Bill (FY16)</c:v>
                </c:pt>
                <c:pt idx="2">
                  <c:v>Charter School Tuition (FY16)</c:v>
                </c:pt>
              </c:strCache>
            </c:strRef>
          </c:cat>
          <c:val>
            <c:numRef>
              <c:f>Sheet1!$L$31:$N$31</c:f>
              <c:numCache>
                <c:formatCode>General</c:formatCode>
                <c:ptCount val="3"/>
                <c:pt idx="0" formatCode="&quot;$&quot;#,##0;[Red]&quot;$&quot;#,##0">
                  <c:v>6993.0</c:v>
                </c:pt>
                <c:pt idx="2" formatCode="&quot;$&quot;#,##0;[Red]&quot;$&quot;#,##0">
                  <c:v>-12393.0</c:v>
                </c:pt>
              </c:numCache>
            </c:numRef>
          </c:val>
        </c:ser>
        <c:dLbls>
          <c:showLegendKey val="0"/>
          <c:showVal val="0"/>
          <c:showCatName val="0"/>
          <c:showSerName val="0"/>
          <c:showPercent val="0"/>
          <c:showBubbleSize val="0"/>
        </c:dLbls>
        <c:gapWidth val="10"/>
        <c:overlap val="100"/>
        <c:axId val="-2133883000"/>
        <c:axId val="-2133879992"/>
      </c:barChart>
      <c:catAx>
        <c:axId val="-2133883000"/>
        <c:scaling>
          <c:orientation val="minMax"/>
        </c:scaling>
        <c:delete val="0"/>
        <c:axPos val="b"/>
        <c:majorTickMark val="out"/>
        <c:minorTickMark val="none"/>
        <c:tickLblPos val="nextTo"/>
        <c:txPr>
          <a:bodyPr/>
          <a:lstStyle/>
          <a:p>
            <a:pPr>
              <a:defRPr sz="1400" b="1" i="0"/>
            </a:pPr>
            <a:endParaRPr lang="en-US"/>
          </a:p>
        </c:txPr>
        <c:crossAx val="-2133879992"/>
        <c:crosses val="autoZero"/>
        <c:auto val="1"/>
        <c:lblAlgn val="ctr"/>
        <c:lblOffset val="100"/>
        <c:noMultiLvlLbl val="0"/>
      </c:catAx>
      <c:valAx>
        <c:axId val="-2133879992"/>
        <c:scaling>
          <c:orientation val="minMax"/>
        </c:scaling>
        <c:delete val="0"/>
        <c:axPos val="l"/>
        <c:majorGridlines/>
        <c:numFmt formatCode="&quot;$&quot;#,##0;[Red]&quot;$&quot;#,##0" sourceLinked="1"/>
        <c:majorTickMark val="out"/>
        <c:minorTickMark val="none"/>
        <c:tickLblPos val="nextTo"/>
        <c:crossAx val="-2133883000"/>
        <c:crosses val="autoZero"/>
        <c:crossBetween val="between"/>
      </c:valAx>
    </c:plotArea>
    <c:plotVisOnly val="1"/>
    <c:dispBlanksAs val="gap"/>
    <c:showDLblsOverMax val="0"/>
  </c:chart>
  <c:spPr>
    <a:noFill/>
    <a:ln>
      <a:noFill/>
    </a:ln>
  </c:sp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24433507607604"/>
          <c:y val="0.0282890375438878"/>
          <c:w val="0.111487474432593"/>
          <c:h val="0.943421924912224"/>
        </c:manualLayout>
      </c:layout>
      <c:barChart>
        <c:barDir val="col"/>
        <c:grouping val="stacked"/>
        <c:varyColors val="0"/>
        <c:ser>
          <c:idx val="0"/>
          <c:order val="0"/>
          <c:tx>
            <c:strRef>
              <c:f>Sheet1!$A$5</c:f>
              <c:strCache>
                <c:ptCount val="1"/>
                <c:pt idx="0">
                  <c:v>Low Income Other: 194 students @ additional $2,885</c:v>
                </c:pt>
              </c:strCache>
            </c:strRef>
          </c:tx>
          <c:invertIfNegative val="0"/>
          <c:val>
            <c:numRef>
              <c:f>Sheet1!$B$5:$D$5</c:f>
              <c:numCache>
                <c:formatCode>_-* #,##0_-;\-* #,##0_-;_-* "-"??_-;_-@_-</c:formatCode>
                <c:ptCount val="1"/>
                <c:pt idx="0">
                  <c:v>559690.0</c:v>
                </c:pt>
              </c:numCache>
            </c:numRef>
          </c:val>
        </c:ser>
        <c:ser>
          <c:idx val="1"/>
          <c:order val="1"/>
          <c:tx>
            <c:strRef>
              <c:f>Sheet1!$A$6</c:f>
              <c:strCache>
                <c:ptCount val="1"/>
                <c:pt idx="0">
                  <c:v>Low Income Elementary: 410 students @ additional $3,570</c:v>
                </c:pt>
              </c:strCache>
            </c:strRef>
          </c:tx>
          <c:invertIfNegative val="0"/>
          <c:val>
            <c:numRef>
              <c:f>Sheet1!$B$6:$D$6</c:f>
              <c:numCache>
                <c:formatCode>_-* #,##0_-;\-* #,##0_-;_-* "-"??_-;_-@_-</c:formatCode>
                <c:ptCount val="1"/>
                <c:pt idx="0">
                  <c:v>1.4637E6</c:v>
                </c:pt>
              </c:numCache>
            </c:numRef>
          </c:val>
        </c:ser>
        <c:ser>
          <c:idx val="2"/>
          <c:order val="2"/>
          <c:tx>
            <c:strRef>
              <c:f>Sheet1!$A$7</c:f>
              <c:strCache>
                <c:ptCount val="1"/>
                <c:pt idx="0">
                  <c:v>SPED Out-Of-District (formula): 53 students @ additional $26,538</c:v>
                </c:pt>
              </c:strCache>
            </c:strRef>
          </c:tx>
          <c:invertIfNegative val="0"/>
          <c:val>
            <c:numRef>
              <c:f>Sheet1!$B$7:$D$7</c:f>
              <c:numCache>
                <c:formatCode>_-* #,##0_-;\-* #,##0_-;_-* "-"??_-;_-@_-</c:formatCode>
                <c:ptCount val="1"/>
                <c:pt idx="0">
                  <c:v>1.406514E6</c:v>
                </c:pt>
              </c:numCache>
            </c:numRef>
          </c:val>
        </c:ser>
        <c:ser>
          <c:idx val="3"/>
          <c:order val="3"/>
          <c:tx>
            <c:strRef>
              <c:f>Sheet1!$A$8</c:f>
              <c:strCache>
                <c:ptCount val="1"/>
                <c:pt idx="0">
                  <c:v>SPED In-District (formula): 199 students @ additional $25,986</c:v>
                </c:pt>
              </c:strCache>
            </c:strRef>
          </c:tx>
          <c:invertIfNegative val="0"/>
          <c:val>
            <c:numRef>
              <c:f>Sheet1!$B$8:$D$8</c:f>
              <c:numCache>
                <c:formatCode>_-* #,##0_-;\-* #,##0_-;_-* "-"??_-;_-@_-</c:formatCode>
                <c:ptCount val="1"/>
                <c:pt idx="0">
                  <c:v>5.171214E6</c:v>
                </c:pt>
              </c:numCache>
            </c:numRef>
          </c:val>
        </c:ser>
        <c:ser>
          <c:idx val="4"/>
          <c:order val="4"/>
          <c:tx>
            <c:strRef>
              <c:f>Sheet1!$A$9</c:f>
              <c:strCache>
                <c:ptCount val="1"/>
                <c:pt idx="0">
                  <c:v>High School: 1285 students @ $8,875</c:v>
                </c:pt>
              </c:strCache>
            </c:strRef>
          </c:tx>
          <c:invertIfNegative val="0"/>
          <c:val>
            <c:numRef>
              <c:f>Sheet1!$B$9:$D$9</c:f>
              <c:numCache>
                <c:formatCode>_-* #,##0_-;\-* #,##0_-;_-* "-"??_-;_-@_-</c:formatCode>
                <c:ptCount val="1"/>
                <c:pt idx="0">
                  <c:v>1.1404375E7</c:v>
                </c:pt>
              </c:numCache>
            </c:numRef>
          </c:val>
        </c:ser>
        <c:ser>
          <c:idx val="5"/>
          <c:order val="5"/>
          <c:tx>
            <c:strRef>
              <c:f>Sheet1!$A$10</c:f>
              <c:strCache>
                <c:ptCount val="1"/>
                <c:pt idx="0">
                  <c:v>Junior High - Middle School: 1121 students @ $7,116</c:v>
                </c:pt>
              </c:strCache>
            </c:strRef>
          </c:tx>
          <c:invertIfNegative val="0"/>
          <c:val>
            <c:numRef>
              <c:f>Sheet1!$B$10:$D$10</c:f>
              <c:numCache>
                <c:formatCode>_-* #,##0_-;\-* #,##0_-;_-* "-"??_-;_-@_-</c:formatCode>
                <c:ptCount val="1"/>
                <c:pt idx="0">
                  <c:v>7.977036E6</c:v>
                </c:pt>
              </c:numCache>
            </c:numRef>
          </c:val>
        </c:ser>
        <c:ser>
          <c:idx val="6"/>
          <c:order val="6"/>
          <c:tx>
            <c:strRef>
              <c:f>Sheet1!$A$11</c:f>
              <c:strCache>
                <c:ptCount val="1"/>
                <c:pt idx="0">
                  <c:v>Elementary:2187 students @ $7,507</c:v>
                </c:pt>
              </c:strCache>
            </c:strRef>
          </c:tx>
          <c:invertIfNegative val="0"/>
          <c:val>
            <c:numRef>
              <c:f>Sheet1!$B$11:$D$11</c:f>
              <c:numCache>
                <c:formatCode>_-* #,##0_-;\-* #,##0_-;_-* "-"??_-;_-@_-</c:formatCode>
                <c:ptCount val="1"/>
                <c:pt idx="0">
                  <c:v>1.6417809E7</c:v>
                </c:pt>
              </c:numCache>
            </c:numRef>
          </c:val>
        </c:ser>
        <c:ser>
          <c:idx val="7"/>
          <c:order val="7"/>
          <c:tx>
            <c:strRef>
              <c:f>Sheet1!$A$12</c:f>
              <c:strCache>
                <c:ptCount val="1"/>
                <c:pt idx="0">
                  <c:v>Full Day Kindergarten: 478 students @ $7,461</c:v>
                </c:pt>
              </c:strCache>
            </c:strRef>
          </c:tx>
          <c:invertIfNegative val="0"/>
          <c:val>
            <c:numRef>
              <c:f>Sheet1!$B$12:$D$12</c:f>
              <c:numCache>
                <c:formatCode>_-* #,##0_-;\-* #,##0_-;_-* "-"??_-;_-@_-</c:formatCode>
                <c:ptCount val="1"/>
                <c:pt idx="0">
                  <c:v>3.566358E6</c:v>
                </c:pt>
              </c:numCache>
            </c:numRef>
          </c:val>
        </c:ser>
        <c:ser>
          <c:idx val="8"/>
          <c:order val="8"/>
          <c:tx>
            <c:strRef>
              <c:f>Sheet1!$A$13</c:f>
              <c:strCache>
                <c:ptCount val="1"/>
                <c:pt idx="0">
                  <c:v>Pre-School: 38 students @ $3,731</c:v>
                </c:pt>
              </c:strCache>
            </c:strRef>
          </c:tx>
          <c:invertIfNegative val="0"/>
          <c:val>
            <c:numRef>
              <c:f>Sheet1!$B$13:$D$13</c:f>
              <c:numCache>
                <c:formatCode>_-* #,##0_-;\-* #,##0_-;_-* "-"??_-;_-@_-</c:formatCode>
                <c:ptCount val="1"/>
                <c:pt idx="0">
                  <c:v>141778.0</c:v>
                </c:pt>
              </c:numCache>
            </c:numRef>
          </c:val>
        </c:ser>
        <c:ser>
          <c:idx val="9"/>
          <c:order val="9"/>
          <c:tx>
            <c:strRef>
              <c:f>Sheet1!$A$14</c:f>
              <c:strCache>
                <c:ptCount val="1"/>
                <c:pt idx="0">
                  <c:v>ELL KF-12: 226  students @ $9,541</c:v>
                </c:pt>
              </c:strCache>
            </c:strRef>
          </c:tx>
          <c:invertIfNegative val="0"/>
          <c:val>
            <c:numRef>
              <c:f>Sheet1!$B$14:$D$14</c:f>
              <c:numCache>
                <c:formatCode>_-* #,##0_-;\-* #,##0_-;_-* "-"??_-;_-@_-</c:formatCode>
                <c:ptCount val="1"/>
                <c:pt idx="0">
                  <c:v>2.156266E6</c:v>
                </c:pt>
              </c:numCache>
            </c:numRef>
          </c:val>
        </c:ser>
        <c:ser>
          <c:idx val="10"/>
          <c:order val="10"/>
          <c:tx>
            <c:strRef>
              <c:f>Sheet1!$A$15</c:f>
              <c:strCache>
                <c:ptCount val="1"/>
                <c:pt idx="0">
                  <c:v>Vocational: 2 students @ $13,526</c:v>
                </c:pt>
              </c:strCache>
            </c:strRef>
          </c:tx>
          <c:invertIfNegative val="0"/>
          <c:val>
            <c:numRef>
              <c:f>Sheet1!$B$15:$D$15</c:f>
              <c:numCache>
                <c:formatCode>_-* #,##0_-;\-* #,##0_-;_-* "-"??_-;_-@_-</c:formatCode>
                <c:ptCount val="1"/>
                <c:pt idx="0">
                  <c:v>27052.0</c:v>
                </c:pt>
              </c:numCache>
            </c:numRef>
          </c:val>
        </c:ser>
        <c:dLbls>
          <c:showLegendKey val="0"/>
          <c:showVal val="0"/>
          <c:showCatName val="0"/>
          <c:showSerName val="0"/>
          <c:showPercent val="0"/>
          <c:showBubbleSize val="0"/>
        </c:dLbls>
        <c:gapWidth val="0"/>
        <c:overlap val="100"/>
        <c:axId val="-2135382552"/>
        <c:axId val="-2135413608"/>
      </c:barChart>
      <c:catAx>
        <c:axId val="-2135382552"/>
        <c:scaling>
          <c:orientation val="minMax"/>
        </c:scaling>
        <c:delete val="1"/>
        <c:axPos val="b"/>
        <c:majorTickMark val="out"/>
        <c:minorTickMark val="none"/>
        <c:tickLblPos val="nextTo"/>
        <c:crossAx val="-2135413608"/>
        <c:crosses val="autoZero"/>
        <c:auto val="1"/>
        <c:lblAlgn val="ctr"/>
        <c:lblOffset val="100"/>
        <c:noMultiLvlLbl val="0"/>
      </c:catAx>
      <c:valAx>
        <c:axId val="-2135413608"/>
        <c:scaling>
          <c:orientation val="minMax"/>
          <c:max val="5.0290292E7"/>
          <c:min val="0.0"/>
        </c:scaling>
        <c:delete val="0"/>
        <c:axPos val="l"/>
        <c:majorGridlines/>
        <c:numFmt formatCode="_-* #,##0_-;\-* #,##0_-;_-* &quot;-&quot;??_-;_-@_-" sourceLinked="1"/>
        <c:majorTickMark val="out"/>
        <c:minorTickMark val="none"/>
        <c:tickLblPos val="nextTo"/>
        <c:crossAx val="-2135382552"/>
        <c:crosses val="autoZero"/>
        <c:crossBetween val="between"/>
      </c:valAx>
    </c:plotArea>
    <c:legend>
      <c:legendPos val="r"/>
      <c:layout>
        <c:manualLayout>
          <c:xMode val="edge"/>
          <c:yMode val="edge"/>
          <c:x val="0.246282563951882"/>
          <c:y val="0.0255779736534729"/>
          <c:w val="0.749276758085968"/>
          <c:h val="0.937735664675068"/>
        </c:manualLayout>
      </c:layout>
      <c:overlay val="0"/>
      <c:txPr>
        <a:bodyPr/>
        <a:lstStyle/>
        <a:p>
          <a:pPr>
            <a:defRPr sz="1600"/>
          </a:pPr>
          <a:endParaRPr lang="en-US"/>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24433507607604"/>
          <c:y val="0.0282890375438878"/>
          <c:w val="0.111487474432593"/>
          <c:h val="0.943421924912224"/>
        </c:manualLayout>
      </c:layout>
      <c:barChart>
        <c:barDir val="col"/>
        <c:grouping val="stacked"/>
        <c:varyColors val="0"/>
        <c:ser>
          <c:idx val="0"/>
          <c:order val="0"/>
          <c:tx>
            <c:strRef>
              <c:f>Sheet1!$A$22</c:f>
              <c:strCache>
                <c:ptCount val="1"/>
                <c:pt idx="0">
                  <c:v>Required District Contribution: $39,574,733</c:v>
                </c:pt>
              </c:strCache>
            </c:strRef>
          </c:tx>
          <c:spPr>
            <a:solidFill>
              <a:schemeClr val="accent3">
                <a:lumMod val="75000"/>
              </a:schemeClr>
            </a:solidFill>
          </c:spPr>
          <c:invertIfNegative val="0"/>
          <c:val>
            <c:numRef>
              <c:f>Sheet1!$B$22:$D$22</c:f>
              <c:numCache>
                <c:formatCode>_-* #,##0_-;\-* #,##0_-;_-* "-"??_-;_-@_-</c:formatCode>
                <c:ptCount val="1"/>
                <c:pt idx="0">
                  <c:v>3.9574733E7</c:v>
                </c:pt>
              </c:numCache>
            </c:numRef>
          </c:val>
        </c:ser>
        <c:ser>
          <c:idx val="1"/>
          <c:order val="1"/>
          <c:tx>
            <c:strRef>
              <c:f>Sheet1!$A$23</c:f>
              <c:strCache>
                <c:ptCount val="1"/>
                <c:pt idx="0">
                  <c:v>Chapter 70 Aid: $10,715,559</c:v>
                </c:pt>
              </c:strCache>
            </c:strRef>
          </c:tx>
          <c:spPr>
            <a:solidFill>
              <a:schemeClr val="accent1">
                <a:lumMod val="75000"/>
              </a:schemeClr>
            </a:solidFill>
          </c:spPr>
          <c:invertIfNegative val="0"/>
          <c:val>
            <c:numRef>
              <c:f>Sheet1!$B$23:$D$23</c:f>
              <c:numCache>
                <c:formatCode>_-* #,##0_-;\-* #,##0_-;_-* "-"??_-;_-@_-</c:formatCode>
                <c:ptCount val="1"/>
                <c:pt idx="0">
                  <c:v>1.0715559E7</c:v>
                </c:pt>
              </c:numCache>
            </c:numRef>
          </c:val>
        </c:ser>
        <c:dLbls>
          <c:showLegendKey val="0"/>
          <c:showVal val="0"/>
          <c:showCatName val="0"/>
          <c:showSerName val="0"/>
          <c:showPercent val="0"/>
          <c:showBubbleSize val="0"/>
        </c:dLbls>
        <c:gapWidth val="0"/>
        <c:overlap val="100"/>
        <c:axId val="-2135061144"/>
        <c:axId val="-2135058168"/>
      </c:barChart>
      <c:catAx>
        <c:axId val="-2135061144"/>
        <c:scaling>
          <c:orientation val="minMax"/>
        </c:scaling>
        <c:delete val="1"/>
        <c:axPos val="b"/>
        <c:majorTickMark val="out"/>
        <c:minorTickMark val="none"/>
        <c:tickLblPos val="nextTo"/>
        <c:crossAx val="-2135058168"/>
        <c:crosses val="autoZero"/>
        <c:auto val="1"/>
        <c:lblAlgn val="ctr"/>
        <c:lblOffset val="100"/>
        <c:noMultiLvlLbl val="0"/>
      </c:catAx>
      <c:valAx>
        <c:axId val="-2135058168"/>
        <c:scaling>
          <c:orientation val="minMax"/>
          <c:max val="7.0E7"/>
        </c:scaling>
        <c:delete val="0"/>
        <c:axPos val="l"/>
        <c:majorGridlines/>
        <c:numFmt formatCode="_-* #,##0_-;\-* #,##0_-;_-* &quot;-&quot;??_-;_-@_-" sourceLinked="1"/>
        <c:majorTickMark val="out"/>
        <c:minorTickMark val="none"/>
        <c:tickLblPos val="nextTo"/>
        <c:crossAx val="-2135061144"/>
        <c:crosses val="autoZero"/>
        <c:crossBetween val="between"/>
      </c:valAx>
    </c:plotArea>
    <c:legend>
      <c:legendPos val="r"/>
      <c:layout>
        <c:manualLayout>
          <c:xMode val="edge"/>
          <c:yMode val="edge"/>
          <c:x val="0.225522813133273"/>
          <c:y val="0.291603371348005"/>
          <c:w val="0.571335614343086"/>
          <c:h val="0.333782301641813"/>
        </c:manualLayout>
      </c:layout>
      <c:overlay val="0"/>
      <c:txPr>
        <a:bodyPr/>
        <a:lstStyle/>
        <a:p>
          <a:pPr>
            <a:defRPr sz="1600"/>
          </a:pPr>
          <a:endParaRPr lang="en-US"/>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4433507607604"/>
          <c:y val="0.0282890375438878"/>
          <c:w val="0.111487474432593"/>
          <c:h val="0.943421924912224"/>
        </c:manualLayout>
      </c:layout>
      <c:barChart>
        <c:barDir val="col"/>
        <c:grouping val="stacked"/>
        <c:varyColors val="0"/>
        <c:ser>
          <c:idx val="0"/>
          <c:order val="0"/>
          <c:tx>
            <c:strRef>
              <c:f>Sheet1!$A$22</c:f>
              <c:strCache>
                <c:ptCount val="1"/>
                <c:pt idx="0">
                  <c:v>Required District Contribution: $39,574,733</c:v>
                </c:pt>
              </c:strCache>
            </c:strRef>
          </c:tx>
          <c:spPr>
            <a:solidFill>
              <a:schemeClr val="accent3">
                <a:lumMod val="75000"/>
              </a:schemeClr>
            </a:solidFill>
          </c:spPr>
          <c:invertIfNegative val="0"/>
          <c:val>
            <c:numRef>
              <c:f>Sheet1!$B$22:$D$22</c:f>
              <c:numCache>
                <c:formatCode>_-* #,##0_-;\-* #,##0_-;_-* "-"??_-;_-@_-</c:formatCode>
                <c:ptCount val="1"/>
                <c:pt idx="0">
                  <c:v>3.9574733E7</c:v>
                </c:pt>
              </c:numCache>
            </c:numRef>
          </c:val>
        </c:ser>
        <c:ser>
          <c:idx val="1"/>
          <c:order val="1"/>
          <c:tx>
            <c:strRef>
              <c:f>Sheet1!$A$23</c:f>
              <c:strCache>
                <c:ptCount val="1"/>
                <c:pt idx="0">
                  <c:v>Chapter 70 Aid: $10,715,559</c:v>
                </c:pt>
              </c:strCache>
            </c:strRef>
          </c:tx>
          <c:spPr>
            <a:solidFill>
              <a:schemeClr val="accent1">
                <a:lumMod val="75000"/>
              </a:schemeClr>
            </a:solidFill>
          </c:spPr>
          <c:invertIfNegative val="0"/>
          <c:val>
            <c:numRef>
              <c:f>Sheet1!$B$23:$D$23</c:f>
              <c:numCache>
                <c:formatCode>_-* #,##0_-;\-* #,##0_-;_-* "-"??_-;_-@_-</c:formatCode>
                <c:ptCount val="1"/>
                <c:pt idx="0">
                  <c:v>1.0715559E7</c:v>
                </c:pt>
              </c:numCache>
            </c:numRef>
          </c:val>
        </c:ser>
        <c:dLbls>
          <c:showLegendKey val="0"/>
          <c:showVal val="0"/>
          <c:showCatName val="0"/>
          <c:showSerName val="0"/>
          <c:showPercent val="0"/>
          <c:showBubbleSize val="0"/>
        </c:dLbls>
        <c:gapWidth val="0"/>
        <c:overlap val="100"/>
        <c:axId val="-2134683384"/>
        <c:axId val="-2134508744"/>
      </c:barChart>
      <c:catAx>
        <c:axId val="-2134683384"/>
        <c:scaling>
          <c:orientation val="minMax"/>
        </c:scaling>
        <c:delete val="1"/>
        <c:axPos val="b"/>
        <c:majorTickMark val="out"/>
        <c:minorTickMark val="none"/>
        <c:tickLblPos val="nextTo"/>
        <c:crossAx val="-2134508744"/>
        <c:crosses val="autoZero"/>
        <c:auto val="1"/>
        <c:lblAlgn val="ctr"/>
        <c:lblOffset val="100"/>
        <c:noMultiLvlLbl val="0"/>
      </c:catAx>
      <c:valAx>
        <c:axId val="-2134508744"/>
        <c:scaling>
          <c:orientation val="minMax"/>
          <c:max val="7.0E7"/>
        </c:scaling>
        <c:delete val="0"/>
        <c:axPos val="l"/>
        <c:majorGridlines/>
        <c:numFmt formatCode="_-* #,##0_-;\-* #,##0_-;_-* &quot;-&quot;??_-;_-@_-" sourceLinked="1"/>
        <c:majorTickMark val="out"/>
        <c:minorTickMark val="none"/>
        <c:tickLblPos val="nextTo"/>
        <c:crossAx val="-2134683384"/>
        <c:crosses val="autoZero"/>
        <c:crossBetween val="between"/>
      </c:valAx>
    </c:plotArea>
    <c:legend>
      <c:legendPos val="r"/>
      <c:layout>
        <c:manualLayout>
          <c:xMode val="edge"/>
          <c:yMode val="edge"/>
          <c:x val="0.225522813133273"/>
          <c:y val="0.291603371348005"/>
          <c:w val="0.571335614343086"/>
          <c:h val="0.333782301641813"/>
        </c:manualLayout>
      </c:layout>
      <c:overlay val="0"/>
      <c:txPr>
        <a:bodyPr/>
        <a:lstStyle/>
        <a:p>
          <a:pPr>
            <a:defRPr sz="1600"/>
          </a:pPr>
          <a:endParaRPr lang="en-US"/>
        </a:p>
      </c:txPr>
    </c:legend>
    <c:plotVisOnly val="1"/>
    <c:dispBlanksAs val="gap"/>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24433507607604"/>
          <c:y val="0.0282890375438878"/>
          <c:w val="0.111487474432593"/>
          <c:h val="0.943421924912224"/>
        </c:manualLayout>
      </c:layout>
      <c:barChart>
        <c:barDir val="col"/>
        <c:grouping val="stacked"/>
        <c:varyColors val="0"/>
        <c:ser>
          <c:idx val="0"/>
          <c:order val="0"/>
          <c:tx>
            <c:strRef>
              <c:f>Sheet1!$A$22</c:f>
              <c:strCache>
                <c:ptCount val="1"/>
                <c:pt idx="0">
                  <c:v>Required District Contribution: $39,574,733</c:v>
                </c:pt>
              </c:strCache>
            </c:strRef>
          </c:tx>
          <c:spPr>
            <a:solidFill>
              <a:schemeClr val="accent3">
                <a:lumMod val="75000"/>
              </a:schemeClr>
            </a:solidFill>
          </c:spPr>
          <c:invertIfNegative val="0"/>
          <c:val>
            <c:numRef>
              <c:f>Sheet1!$B$22:$D$22</c:f>
              <c:numCache>
                <c:formatCode>_-* #,##0_-;\-* #,##0_-;_-* "-"??_-;_-@_-</c:formatCode>
                <c:ptCount val="1"/>
                <c:pt idx="0">
                  <c:v>3.9574733E7</c:v>
                </c:pt>
              </c:numCache>
            </c:numRef>
          </c:val>
        </c:ser>
        <c:ser>
          <c:idx val="1"/>
          <c:order val="1"/>
          <c:tx>
            <c:strRef>
              <c:f>Sheet1!$A$23</c:f>
              <c:strCache>
                <c:ptCount val="1"/>
                <c:pt idx="0">
                  <c:v>Chapter 70 Aid: $10,715,559</c:v>
                </c:pt>
              </c:strCache>
            </c:strRef>
          </c:tx>
          <c:spPr>
            <a:solidFill>
              <a:schemeClr val="accent1">
                <a:lumMod val="75000"/>
              </a:schemeClr>
            </a:solidFill>
          </c:spPr>
          <c:invertIfNegative val="0"/>
          <c:val>
            <c:numRef>
              <c:f>Sheet1!$B$23:$D$23</c:f>
              <c:numCache>
                <c:formatCode>_-* #,##0_-;\-* #,##0_-;_-* "-"??_-;_-@_-</c:formatCode>
                <c:ptCount val="1"/>
                <c:pt idx="0">
                  <c:v>1.0715559E7</c:v>
                </c:pt>
              </c:numCache>
            </c:numRef>
          </c:val>
        </c:ser>
        <c:ser>
          <c:idx val="2"/>
          <c:order val="2"/>
          <c:tx>
            <c:strRef>
              <c:f>Sheet1!$A$21</c:f>
              <c:strCache>
                <c:ptCount val="1"/>
                <c:pt idx="0">
                  <c:v>Additional Local Contribution $16,038,756</c:v>
                </c:pt>
              </c:strCache>
            </c:strRef>
          </c:tx>
          <c:spPr>
            <a:solidFill>
              <a:schemeClr val="accent4">
                <a:lumMod val="75000"/>
              </a:schemeClr>
            </a:solidFill>
          </c:spPr>
          <c:invertIfNegative val="0"/>
          <c:val>
            <c:numRef>
              <c:f>Sheet1!$B$21:$D$21</c:f>
              <c:numCache>
                <c:formatCode>_-* #,##0_-;\-* #,##0_-;_-* "-"??_-;_-@_-</c:formatCode>
                <c:ptCount val="1"/>
                <c:pt idx="0">
                  <c:v>1.6038756E7</c:v>
                </c:pt>
              </c:numCache>
            </c:numRef>
          </c:val>
        </c:ser>
        <c:dLbls>
          <c:showLegendKey val="0"/>
          <c:showVal val="0"/>
          <c:showCatName val="0"/>
          <c:showSerName val="0"/>
          <c:showPercent val="0"/>
          <c:showBubbleSize val="0"/>
        </c:dLbls>
        <c:gapWidth val="0"/>
        <c:overlap val="100"/>
        <c:axId val="-2115135176"/>
        <c:axId val="-2115202168"/>
      </c:barChart>
      <c:catAx>
        <c:axId val="-2115135176"/>
        <c:scaling>
          <c:orientation val="minMax"/>
        </c:scaling>
        <c:delete val="1"/>
        <c:axPos val="b"/>
        <c:majorTickMark val="out"/>
        <c:minorTickMark val="none"/>
        <c:tickLblPos val="nextTo"/>
        <c:crossAx val="-2115202168"/>
        <c:crosses val="autoZero"/>
        <c:auto val="1"/>
        <c:lblAlgn val="ctr"/>
        <c:lblOffset val="100"/>
        <c:noMultiLvlLbl val="0"/>
      </c:catAx>
      <c:valAx>
        <c:axId val="-2115202168"/>
        <c:scaling>
          <c:orientation val="minMax"/>
          <c:max val="7.0E7"/>
        </c:scaling>
        <c:delete val="0"/>
        <c:axPos val="l"/>
        <c:majorGridlines/>
        <c:numFmt formatCode="_-* #,##0_-;\-* #,##0_-;_-* &quot;-&quot;??_-;_-@_-" sourceLinked="1"/>
        <c:majorTickMark val="out"/>
        <c:minorTickMark val="none"/>
        <c:tickLblPos val="nextTo"/>
        <c:crossAx val="-2115135176"/>
        <c:crosses val="autoZero"/>
        <c:crossBetween val="between"/>
      </c:valAx>
    </c:plotArea>
    <c:legend>
      <c:legendPos val="r"/>
      <c:layout>
        <c:manualLayout>
          <c:xMode val="edge"/>
          <c:yMode val="edge"/>
          <c:x val="0.246282563951882"/>
          <c:y val="0.123729499229205"/>
          <c:w val="0.476331838347211"/>
          <c:h val="0.47523255396761"/>
        </c:manualLayout>
      </c:layout>
      <c:overlay val="0"/>
      <c:txPr>
        <a:bodyPr/>
        <a:lstStyle/>
        <a:p>
          <a:pPr>
            <a:defRPr sz="1600"/>
          </a:pPr>
          <a:endParaRPr lang="en-US"/>
        </a:p>
      </c:txPr>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FY16 Per Pupil Spending:</a:t>
            </a:r>
            <a:r>
              <a:rPr lang="en-US" baseline="0"/>
              <a:t> </a:t>
            </a:r>
            <a:br>
              <a:rPr lang="en-US" baseline="0"/>
            </a:br>
            <a:r>
              <a:rPr lang="en-US" baseline="0"/>
              <a:t>"Town Manager 12" and</a:t>
            </a:r>
            <a:br>
              <a:rPr lang="en-US" baseline="0"/>
            </a:br>
            <a:r>
              <a:rPr lang="en-US" baseline="0"/>
              <a:t>Surrounding Districts</a:t>
            </a:r>
            <a:endParaRPr lang="en-US"/>
          </a:p>
        </c:rich>
      </c:tx>
      <c:layout>
        <c:manualLayout>
          <c:xMode val="edge"/>
          <c:yMode val="edge"/>
          <c:x val="0.160503029697665"/>
          <c:y val="0.0566613449426203"/>
        </c:manualLayout>
      </c:layout>
      <c:overlay val="0"/>
      <c:spPr>
        <a:solidFill>
          <a:schemeClr val="bg1"/>
        </a:solidFill>
      </c:spPr>
    </c:title>
    <c:autoTitleDeleted val="0"/>
    <c:plotArea>
      <c:layout>
        <c:manualLayout>
          <c:layoutTarget val="inner"/>
          <c:xMode val="edge"/>
          <c:yMode val="edge"/>
          <c:x val="0.111522139523855"/>
          <c:y val="0.0566666649505351"/>
          <c:w val="0.713687839020122"/>
          <c:h val="0.708547656716707"/>
        </c:manualLayout>
      </c:layout>
      <c:barChart>
        <c:barDir val="col"/>
        <c:grouping val="stacked"/>
        <c:varyColors val="0"/>
        <c:ser>
          <c:idx val="0"/>
          <c:order val="0"/>
          <c:tx>
            <c:strRef>
              <c:f>[4]Sheet1!$Y$1:$Y$3</c:f>
              <c:strCache>
                <c:ptCount val="1"/>
                <c:pt idx="0">
                  <c:v>FY16 Per Pupil Ch 70</c:v>
                </c:pt>
              </c:strCache>
            </c:strRef>
          </c:tx>
          <c:spPr>
            <a:solidFill>
              <a:schemeClr val="accent1">
                <a:lumMod val="75000"/>
              </a:schemeClr>
            </a:solidFill>
          </c:spPr>
          <c:invertIfNegative val="0"/>
          <c:cat>
            <c:strRef>
              <c:f>[4]Sheet1!$X$4:$X$19</c:f>
              <c:strCache>
                <c:ptCount val="16"/>
                <c:pt idx="0">
                  <c:v>_x0007_BELMONT</c:v>
                </c:pt>
                <c:pt idx="1">
                  <c:v>	ARLINGTON</c:v>
                </c:pt>
                <c:pt idx="2">
                  <c:v>_x0006_MILTON</c:v>
                </c:pt>
                <c:pt idx="3">
                  <c:v>
WINCHESTER</c:v>
                </c:pt>
                <c:pt idx="4">
                  <c:v>_x0006_NATICK</c:v>
                </c:pt>
                <c:pt idx="5">
                  <c:v>	BROOKLINE</c:v>
                </c:pt>
                <c:pt idx="6">
                  <c:v>	LEXINGTON</c:v>
                </c:pt>
                <c:pt idx="7">
                  <c:v>_x0007_NEEDHAM</c:v>
                </c:pt>
                <c:pt idx="8">
                  <c:v>_x0007_READING</c:v>
                </c:pt>
                <c:pt idx="9">
                  <c:v>_x0007_MELROSE</c:v>
                </c:pt>
                <c:pt idx="10">
                  <c:v>_x0008_STONEHAM</c:v>
                </c:pt>
                <c:pt idx="11">
                  <c:v>	WATERTOWN</c:v>
                </c:pt>
                <c:pt idx="12">
                  <c:v>	CAMBRIDGE</c:v>
                </c:pt>
                <c:pt idx="13">
                  <c:v>_x0007_MEDFORD</c:v>
                </c:pt>
                <c:pt idx="14">
                  <c:v>
SOMERVILLE</c:v>
                </c:pt>
                <c:pt idx="15">
                  <c:v>	MINUTEMAN</c:v>
                </c:pt>
              </c:strCache>
            </c:strRef>
          </c:cat>
          <c:val>
            <c:numRef>
              <c:f>[4]Sheet1!$Y$4:$Y$19</c:f>
              <c:numCache>
                <c:formatCode>General</c:formatCode>
                <c:ptCount val="16"/>
                <c:pt idx="0">
                  <c:v>1628.031520692974</c:v>
                </c:pt>
                <c:pt idx="1">
                  <c:v>2014.960323429861</c:v>
                </c:pt>
                <c:pt idx="2">
                  <c:v>1570.083327051328</c:v>
                </c:pt>
                <c:pt idx="3">
                  <c:v>1769.711520737327</c:v>
                </c:pt>
                <c:pt idx="4">
                  <c:v>1627.591840502123</c:v>
                </c:pt>
                <c:pt idx="5">
                  <c:v>1659.201961051341</c:v>
                </c:pt>
                <c:pt idx="6">
                  <c:v>1455.473207767557</c:v>
                </c:pt>
                <c:pt idx="7">
                  <c:v>1561.691489076919</c:v>
                </c:pt>
                <c:pt idx="8">
                  <c:v>2410.529799764429</c:v>
                </c:pt>
                <c:pt idx="9">
                  <c:v>2133.064308681672</c:v>
                </c:pt>
                <c:pt idx="10">
                  <c:v>1614.322701112843</c:v>
                </c:pt>
                <c:pt idx="11">
                  <c:v>1698.660617760618</c:v>
                </c:pt>
                <c:pt idx="12">
                  <c:v>1608.217334494773</c:v>
                </c:pt>
                <c:pt idx="13">
                  <c:v>2339.550857843137</c:v>
                </c:pt>
                <c:pt idx="14">
                  <c:v>3654.074870274277</c:v>
                </c:pt>
                <c:pt idx="15">
                  <c:v>5258.5193236715</c:v>
                </c:pt>
              </c:numCache>
            </c:numRef>
          </c:val>
        </c:ser>
        <c:ser>
          <c:idx val="1"/>
          <c:order val="1"/>
          <c:tx>
            <c:strRef>
              <c:f>[4]Sheet1!$Z$1:$Z$3</c:f>
              <c:strCache>
                <c:ptCount val="1"/>
                <c:pt idx="0">
                  <c:v>FY16 Local Required</c:v>
                </c:pt>
              </c:strCache>
            </c:strRef>
          </c:tx>
          <c:spPr>
            <a:solidFill>
              <a:schemeClr val="accent3">
                <a:lumMod val="75000"/>
              </a:schemeClr>
            </a:solidFill>
          </c:spPr>
          <c:invertIfNegative val="0"/>
          <c:cat>
            <c:strRef>
              <c:f>[4]Sheet1!$X$4:$X$19</c:f>
              <c:strCache>
                <c:ptCount val="16"/>
                <c:pt idx="0">
                  <c:v>_x0007_BELMONT</c:v>
                </c:pt>
                <c:pt idx="1">
                  <c:v>	ARLINGTON</c:v>
                </c:pt>
                <c:pt idx="2">
                  <c:v>_x0006_MILTON</c:v>
                </c:pt>
                <c:pt idx="3">
                  <c:v>
WINCHESTER</c:v>
                </c:pt>
                <c:pt idx="4">
                  <c:v>_x0006_NATICK</c:v>
                </c:pt>
                <c:pt idx="5">
                  <c:v>	BROOKLINE</c:v>
                </c:pt>
                <c:pt idx="6">
                  <c:v>	LEXINGTON</c:v>
                </c:pt>
                <c:pt idx="7">
                  <c:v>_x0007_NEEDHAM</c:v>
                </c:pt>
                <c:pt idx="8">
                  <c:v>_x0007_READING</c:v>
                </c:pt>
                <c:pt idx="9">
                  <c:v>_x0007_MELROSE</c:v>
                </c:pt>
                <c:pt idx="10">
                  <c:v>_x0008_STONEHAM</c:v>
                </c:pt>
                <c:pt idx="11">
                  <c:v>	WATERTOWN</c:v>
                </c:pt>
                <c:pt idx="12">
                  <c:v>	CAMBRIDGE</c:v>
                </c:pt>
                <c:pt idx="13">
                  <c:v>_x0007_MEDFORD</c:v>
                </c:pt>
                <c:pt idx="14">
                  <c:v>
SOMERVILLE</c:v>
                </c:pt>
                <c:pt idx="15">
                  <c:v>	MINUTEMAN</c:v>
                </c:pt>
              </c:strCache>
            </c:strRef>
          </c:cat>
          <c:val>
            <c:numRef>
              <c:f>[4]Sheet1!$Z$4:$Z$19</c:f>
              <c:numCache>
                <c:formatCode>General</c:formatCode>
                <c:ptCount val="16"/>
                <c:pt idx="0">
                  <c:v>7799.331809432146</c:v>
                </c:pt>
                <c:pt idx="1">
                  <c:v>7441.65720195563</c:v>
                </c:pt>
                <c:pt idx="2">
                  <c:v>7902.813989637306</c:v>
                </c:pt>
                <c:pt idx="3">
                  <c:v>7753.1</c:v>
                </c:pt>
                <c:pt idx="4">
                  <c:v>7902.8325641499</c:v>
                </c:pt>
                <c:pt idx="5">
                  <c:v>8064.377774751464</c:v>
                </c:pt>
                <c:pt idx="6">
                  <c:v>8336.288071251277</c:v>
                </c:pt>
                <c:pt idx="7">
                  <c:v>8252.65255501679</c:v>
                </c:pt>
                <c:pt idx="8">
                  <c:v>7492.919905771496</c:v>
                </c:pt>
                <c:pt idx="9">
                  <c:v>7798.22400857449</c:v>
                </c:pt>
                <c:pt idx="10">
                  <c:v>8404.71278385198</c:v>
                </c:pt>
                <c:pt idx="11">
                  <c:v>9231.550193050178</c:v>
                </c:pt>
                <c:pt idx="12">
                  <c:v>9938.498838559813</c:v>
                </c:pt>
                <c:pt idx="13">
                  <c:v>9209.63848039216</c:v>
                </c:pt>
                <c:pt idx="14">
                  <c:v>10012.31060044477</c:v>
                </c:pt>
                <c:pt idx="15">
                  <c:v>13730.8115942029</c:v>
                </c:pt>
              </c:numCache>
            </c:numRef>
          </c:val>
        </c:ser>
        <c:ser>
          <c:idx val="2"/>
          <c:order val="2"/>
          <c:tx>
            <c:strRef>
              <c:f>[4]Sheet1!$AA$1:$AA$3</c:f>
              <c:strCache>
                <c:ptCount val="1"/>
                <c:pt idx="0">
                  <c:v>FY16 Shortfall</c:v>
                </c:pt>
              </c:strCache>
            </c:strRef>
          </c:tx>
          <c:spPr>
            <a:solidFill>
              <a:schemeClr val="accent2"/>
            </a:solidFill>
          </c:spPr>
          <c:invertIfNegative val="0"/>
          <c:cat>
            <c:strRef>
              <c:f>[4]Sheet1!$X$4:$X$19</c:f>
              <c:strCache>
                <c:ptCount val="16"/>
                <c:pt idx="0">
                  <c:v>_x0007_BELMONT</c:v>
                </c:pt>
                <c:pt idx="1">
                  <c:v>	ARLINGTON</c:v>
                </c:pt>
                <c:pt idx="2">
                  <c:v>_x0006_MILTON</c:v>
                </c:pt>
                <c:pt idx="3">
                  <c:v>
WINCHESTER</c:v>
                </c:pt>
                <c:pt idx="4">
                  <c:v>_x0006_NATICK</c:v>
                </c:pt>
                <c:pt idx="5">
                  <c:v>	BROOKLINE</c:v>
                </c:pt>
                <c:pt idx="6">
                  <c:v>	LEXINGTON</c:v>
                </c:pt>
                <c:pt idx="7">
                  <c:v>_x0007_NEEDHAM</c:v>
                </c:pt>
                <c:pt idx="8">
                  <c:v>_x0007_READING</c:v>
                </c:pt>
                <c:pt idx="9">
                  <c:v>_x0007_MELROSE</c:v>
                </c:pt>
                <c:pt idx="10">
                  <c:v>_x0008_STONEHAM</c:v>
                </c:pt>
                <c:pt idx="11">
                  <c:v>	WATERTOWN</c:v>
                </c:pt>
                <c:pt idx="12">
                  <c:v>	CAMBRIDGE</c:v>
                </c:pt>
                <c:pt idx="13">
                  <c:v>_x0007_MEDFORD</c:v>
                </c:pt>
                <c:pt idx="14">
                  <c:v>
SOMERVILLE</c:v>
                </c:pt>
                <c:pt idx="15">
                  <c:v>	MINUTEMAN</c:v>
                </c:pt>
              </c:strCache>
            </c:strRef>
          </c:cat>
          <c:val>
            <c:numRef>
              <c:f>[4]Sheet1!$AA$4:$AA$19</c:f>
              <c:numCache>
                <c:formatCode>General</c:formatCode>
                <c:ptCount val="16"/>
                <c:pt idx="0">
                  <c:v>0.0</c:v>
                </c:pt>
                <c:pt idx="1">
                  <c:v>0.0</c:v>
                </c:pt>
                <c:pt idx="2">
                  <c:v>0.0</c:v>
                </c:pt>
                <c:pt idx="3">
                  <c:v>0.0</c:v>
                </c:pt>
                <c:pt idx="4">
                  <c:v>0.0</c:v>
                </c:pt>
                <c:pt idx="5">
                  <c:v>0.0</c:v>
                </c:pt>
                <c:pt idx="6">
                  <c:v>0.0</c:v>
                </c:pt>
                <c:pt idx="7">
                  <c:v>0.0</c:v>
                </c:pt>
                <c:pt idx="8">
                  <c:v>0.0</c:v>
                </c:pt>
                <c:pt idx="9">
                  <c:v>0.0</c:v>
                </c:pt>
                <c:pt idx="10">
                  <c:v>0.0</c:v>
                </c:pt>
                <c:pt idx="11">
                  <c:v>0.0</c:v>
                </c:pt>
                <c:pt idx="12">
                  <c:v>0.0</c:v>
                </c:pt>
                <c:pt idx="13">
                  <c:v>0.0</c:v>
                </c:pt>
                <c:pt idx="14">
                  <c:v>0.0</c:v>
                </c:pt>
                <c:pt idx="15">
                  <c:v>0.0</c:v>
                </c:pt>
              </c:numCache>
            </c:numRef>
          </c:val>
        </c:ser>
        <c:ser>
          <c:idx val="3"/>
          <c:order val="3"/>
          <c:tx>
            <c:strRef>
              <c:f>[4]Sheet1!$AB$1:$AB$3</c:f>
              <c:strCache>
                <c:ptCount val="1"/>
                <c:pt idx="0">
                  <c:v>FY16 Above Minimum</c:v>
                </c:pt>
              </c:strCache>
            </c:strRef>
          </c:tx>
          <c:spPr>
            <a:solidFill>
              <a:schemeClr val="accent4">
                <a:lumMod val="75000"/>
              </a:schemeClr>
            </a:solidFill>
          </c:spPr>
          <c:invertIfNegative val="0"/>
          <c:cat>
            <c:strRef>
              <c:f>[4]Sheet1!$X$4:$X$19</c:f>
              <c:strCache>
                <c:ptCount val="16"/>
                <c:pt idx="0">
                  <c:v>_x0007_BELMONT</c:v>
                </c:pt>
                <c:pt idx="1">
                  <c:v>	ARLINGTON</c:v>
                </c:pt>
                <c:pt idx="2">
                  <c:v>_x0006_MILTON</c:v>
                </c:pt>
                <c:pt idx="3">
                  <c:v>
WINCHESTER</c:v>
                </c:pt>
                <c:pt idx="4">
                  <c:v>_x0006_NATICK</c:v>
                </c:pt>
                <c:pt idx="5">
                  <c:v>	BROOKLINE</c:v>
                </c:pt>
                <c:pt idx="6">
                  <c:v>	LEXINGTON</c:v>
                </c:pt>
                <c:pt idx="7">
                  <c:v>_x0007_NEEDHAM</c:v>
                </c:pt>
                <c:pt idx="8">
                  <c:v>_x0007_READING</c:v>
                </c:pt>
                <c:pt idx="9">
                  <c:v>_x0007_MELROSE</c:v>
                </c:pt>
                <c:pt idx="10">
                  <c:v>_x0008_STONEHAM</c:v>
                </c:pt>
                <c:pt idx="11">
                  <c:v>	WATERTOWN</c:v>
                </c:pt>
                <c:pt idx="12">
                  <c:v>	CAMBRIDGE</c:v>
                </c:pt>
                <c:pt idx="13">
                  <c:v>_x0007_MEDFORD</c:v>
                </c:pt>
                <c:pt idx="14">
                  <c:v>
SOMERVILLE</c:v>
                </c:pt>
                <c:pt idx="15">
                  <c:v>	MINUTEMAN</c:v>
                </c:pt>
              </c:strCache>
            </c:strRef>
          </c:cat>
          <c:val>
            <c:numRef>
              <c:f>[4]Sheet1!$AB$4:$AB$19</c:f>
              <c:numCache>
                <c:formatCode>General</c:formatCode>
                <c:ptCount val="16"/>
                <c:pt idx="0">
                  <c:v>2760.119469911018</c:v>
                </c:pt>
                <c:pt idx="1">
                  <c:v>3015.937570515231</c:v>
                </c:pt>
                <c:pt idx="2">
                  <c:v>3186.751647041937</c:v>
                </c:pt>
                <c:pt idx="3">
                  <c:v>2750.765898617512</c:v>
                </c:pt>
                <c:pt idx="4">
                  <c:v>2851.963263799151</c:v>
                </c:pt>
                <c:pt idx="5">
                  <c:v>5380.67234100504</c:v>
                </c:pt>
                <c:pt idx="6">
                  <c:v>7366.951694239376</c:v>
                </c:pt>
                <c:pt idx="7">
                  <c:v>5426.15203945721</c:v>
                </c:pt>
                <c:pt idx="8">
                  <c:v>1868.408244994111</c:v>
                </c:pt>
                <c:pt idx="9">
                  <c:v>595.680252167667</c:v>
                </c:pt>
                <c:pt idx="10">
                  <c:v>2967.788316549058</c:v>
                </c:pt>
                <c:pt idx="11">
                  <c:v>7645.768330621006</c:v>
                </c:pt>
                <c:pt idx="12">
                  <c:v>14695.14796500796</c:v>
                </c:pt>
                <c:pt idx="13">
                  <c:v>2851.887267231466</c:v>
                </c:pt>
                <c:pt idx="14">
                  <c:v>2989.488872777974</c:v>
                </c:pt>
                <c:pt idx="15">
                  <c:v>8387.231884057971</c:v>
                </c:pt>
              </c:numCache>
            </c:numRef>
          </c:val>
        </c:ser>
        <c:dLbls>
          <c:showLegendKey val="0"/>
          <c:showVal val="0"/>
          <c:showCatName val="0"/>
          <c:showSerName val="0"/>
          <c:showPercent val="0"/>
          <c:showBubbleSize val="0"/>
        </c:dLbls>
        <c:gapWidth val="10"/>
        <c:overlap val="100"/>
        <c:axId val="-2134288408"/>
        <c:axId val="2071004488"/>
      </c:barChart>
      <c:catAx>
        <c:axId val="-2134288408"/>
        <c:scaling>
          <c:orientation val="minMax"/>
        </c:scaling>
        <c:delete val="0"/>
        <c:axPos val="b"/>
        <c:majorTickMark val="out"/>
        <c:minorTickMark val="none"/>
        <c:tickLblPos val="nextTo"/>
        <c:txPr>
          <a:bodyPr rot="-5400000" vert="horz" anchor="t" anchorCtr="0"/>
          <a:lstStyle/>
          <a:p>
            <a:pPr>
              <a:defRPr/>
            </a:pPr>
            <a:endParaRPr lang="en-US"/>
          </a:p>
        </c:txPr>
        <c:crossAx val="2071004488"/>
        <c:crosses val="autoZero"/>
        <c:auto val="1"/>
        <c:lblAlgn val="ctr"/>
        <c:lblOffset val="100"/>
        <c:noMultiLvlLbl val="0"/>
      </c:catAx>
      <c:valAx>
        <c:axId val="2071004488"/>
        <c:scaling>
          <c:orientation val="minMax"/>
          <c:max val="26000.0"/>
          <c:min val="0.0"/>
        </c:scaling>
        <c:delete val="0"/>
        <c:axPos val="l"/>
        <c:majorGridlines/>
        <c:numFmt formatCode="General" sourceLinked="1"/>
        <c:majorTickMark val="out"/>
        <c:minorTickMark val="none"/>
        <c:tickLblPos val="nextTo"/>
        <c:crossAx val="-2134288408"/>
        <c:crosses val="autoZero"/>
        <c:crossBetween val="between"/>
        <c:majorUnit val="2500.0"/>
      </c:valAx>
    </c:plotArea>
    <c:legend>
      <c:legendPos val="r"/>
      <c:layout/>
      <c:overlay val="0"/>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stacked"/>
        <c:varyColors val="0"/>
        <c:ser>
          <c:idx val="0"/>
          <c:order val="0"/>
          <c:tx>
            <c:strRef>
              <c:f>Sheet2!$AC$1:$AC$3</c:f>
              <c:strCache>
                <c:ptCount val="1"/>
                <c:pt idx="0">
                  <c:v>State Ch 70</c:v>
                </c:pt>
              </c:strCache>
            </c:strRef>
          </c:tx>
          <c:spPr>
            <a:solidFill>
              <a:schemeClr val="accent1">
                <a:lumMod val="75000"/>
              </a:schemeClr>
            </a:solidFill>
          </c:spPr>
          <c:invertIfNegative val="0"/>
          <c:cat>
            <c:strRef>
              <c:f>Sheet2!$AB$4:$AB$27</c:f>
              <c:strCache>
                <c:ptCount val="24"/>
                <c:pt idx="0">
                  <c:v>FY93</c:v>
                </c:pt>
                <c:pt idx="1">
                  <c:v>FY94</c:v>
                </c:pt>
                <c:pt idx="2">
                  <c:v>FY95</c:v>
                </c:pt>
                <c:pt idx="3">
                  <c:v>FY96</c:v>
                </c:pt>
                <c:pt idx="4">
                  <c:v>FY97</c:v>
                </c:pt>
                <c:pt idx="5">
                  <c:v>FY98</c:v>
                </c:pt>
                <c:pt idx="6">
                  <c:v>FY99</c:v>
                </c:pt>
                <c:pt idx="7">
                  <c:v>FY00</c:v>
                </c:pt>
                <c:pt idx="8">
                  <c:v>FY01</c:v>
                </c:pt>
                <c:pt idx="9">
                  <c:v>FY02</c:v>
                </c:pt>
                <c:pt idx="10">
                  <c:v>FY03</c:v>
                </c:pt>
                <c:pt idx="11">
                  <c:v>FY04</c:v>
                </c:pt>
                <c:pt idx="12">
                  <c:v>FY05</c:v>
                </c:pt>
                <c:pt idx="13">
                  <c:v>FY06</c:v>
                </c:pt>
                <c:pt idx="14">
                  <c:v>FY07</c:v>
                </c:pt>
                <c:pt idx="15">
                  <c:v>FY08</c:v>
                </c:pt>
                <c:pt idx="16">
                  <c:v>FY09</c:v>
                </c:pt>
                <c:pt idx="17">
                  <c:v>FY10</c:v>
                </c:pt>
                <c:pt idx="18">
                  <c:v>FY11</c:v>
                </c:pt>
                <c:pt idx="19">
                  <c:v>FY12</c:v>
                </c:pt>
                <c:pt idx="20">
                  <c:v>FY13</c:v>
                </c:pt>
                <c:pt idx="21">
                  <c:v>FY14</c:v>
                </c:pt>
                <c:pt idx="22">
                  <c:v>FY15</c:v>
                </c:pt>
                <c:pt idx="23">
                  <c:v>FY16</c:v>
                </c:pt>
              </c:strCache>
            </c:strRef>
          </c:cat>
          <c:val>
            <c:numRef>
              <c:f>Sheet2!$AC$4:$AC$27</c:f>
              <c:numCache>
                <c:formatCode>#,##0</c:formatCode>
                <c:ptCount val="24"/>
                <c:pt idx="0">
                  <c:v>2.691768E6</c:v>
                </c:pt>
                <c:pt idx="1">
                  <c:v>2.871148E6</c:v>
                </c:pt>
                <c:pt idx="2">
                  <c:v>2.962323E6</c:v>
                </c:pt>
                <c:pt idx="3">
                  <c:v>3.243048E6</c:v>
                </c:pt>
                <c:pt idx="4">
                  <c:v>3.531573E6</c:v>
                </c:pt>
                <c:pt idx="5">
                  <c:v>3.828648E6</c:v>
                </c:pt>
                <c:pt idx="6">
                  <c:v>4.220448E6</c:v>
                </c:pt>
                <c:pt idx="7">
                  <c:v>4.861848E6</c:v>
                </c:pt>
                <c:pt idx="8">
                  <c:v>5.611898E6</c:v>
                </c:pt>
                <c:pt idx="9">
                  <c:v>6.003471E6</c:v>
                </c:pt>
                <c:pt idx="10">
                  <c:v>6.003471E6</c:v>
                </c:pt>
                <c:pt idx="11">
                  <c:v>4.8027768E6</c:v>
                </c:pt>
                <c:pt idx="12">
                  <c:v>4.8027768E6</c:v>
                </c:pt>
                <c:pt idx="13">
                  <c:v>5.0192768E6</c:v>
                </c:pt>
                <c:pt idx="14">
                  <c:v>5.5926698E6</c:v>
                </c:pt>
                <c:pt idx="15">
                  <c:v>5.8141198E6</c:v>
                </c:pt>
                <c:pt idx="16">
                  <c:v>6.229294E6</c:v>
                </c:pt>
                <c:pt idx="17">
                  <c:v>7.04354E6</c:v>
                </c:pt>
                <c:pt idx="18">
                  <c:v>7.15859E6</c:v>
                </c:pt>
                <c:pt idx="19">
                  <c:v>6.887814E6</c:v>
                </c:pt>
                <c:pt idx="20">
                  <c:v>8.109496E6</c:v>
                </c:pt>
                <c:pt idx="21">
                  <c:v>1.004898E7</c:v>
                </c:pt>
                <c:pt idx="22">
                  <c:v>1.0234582E7</c:v>
                </c:pt>
                <c:pt idx="23">
                  <c:v>1.0715559E7</c:v>
                </c:pt>
              </c:numCache>
            </c:numRef>
          </c:val>
        </c:ser>
        <c:ser>
          <c:idx val="1"/>
          <c:order val="1"/>
          <c:tx>
            <c:strRef>
              <c:f>Sheet2!$AD$1:$AD$3</c:f>
              <c:strCache>
                <c:ptCount val="1"/>
                <c:pt idx="0">
                  <c:v>Arlington Required NSS</c:v>
                </c:pt>
              </c:strCache>
            </c:strRef>
          </c:tx>
          <c:spPr>
            <a:solidFill>
              <a:schemeClr val="accent3">
                <a:lumMod val="75000"/>
              </a:schemeClr>
            </a:solidFill>
          </c:spPr>
          <c:invertIfNegative val="0"/>
          <c:cat>
            <c:strRef>
              <c:f>Sheet2!$AB$4:$AB$27</c:f>
              <c:strCache>
                <c:ptCount val="24"/>
                <c:pt idx="0">
                  <c:v>FY93</c:v>
                </c:pt>
                <c:pt idx="1">
                  <c:v>FY94</c:v>
                </c:pt>
                <c:pt idx="2">
                  <c:v>FY95</c:v>
                </c:pt>
                <c:pt idx="3">
                  <c:v>FY96</c:v>
                </c:pt>
                <c:pt idx="4">
                  <c:v>FY97</c:v>
                </c:pt>
                <c:pt idx="5">
                  <c:v>FY98</c:v>
                </c:pt>
                <c:pt idx="6">
                  <c:v>FY99</c:v>
                </c:pt>
                <c:pt idx="7">
                  <c:v>FY00</c:v>
                </c:pt>
                <c:pt idx="8">
                  <c:v>FY01</c:v>
                </c:pt>
                <c:pt idx="9">
                  <c:v>FY02</c:v>
                </c:pt>
                <c:pt idx="10">
                  <c:v>FY03</c:v>
                </c:pt>
                <c:pt idx="11">
                  <c:v>FY04</c:v>
                </c:pt>
                <c:pt idx="12">
                  <c:v>FY05</c:v>
                </c:pt>
                <c:pt idx="13">
                  <c:v>FY06</c:v>
                </c:pt>
                <c:pt idx="14">
                  <c:v>FY07</c:v>
                </c:pt>
                <c:pt idx="15">
                  <c:v>FY08</c:v>
                </c:pt>
                <c:pt idx="16">
                  <c:v>FY09</c:v>
                </c:pt>
                <c:pt idx="17">
                  <c:v>FY10</c:v>
                </c:pt>
                <c:pt idx="18">
                  <c:v>FY11</c:v>
                </c:pt>
                <c:pt idx="19">
                  <c:v>FY12</c:v>
                </c:pt>
                <c:pt idx="20">
                  <c:v>FY13</c:v>
                </c:pt>
                <c:pt idx="21">
                  <c:v>FY14</c:v>
                </c:pt>
                <c:pt idx="22">
                  <c:v>FY15</c:v>
                </c:pt>
                <c:pt idx="23">
                  <c:v>FY16</c:v>
                </c:pt>
              </c:strCache>
            </c:strRef>
          </c:cat>
          <c:val>
            <c:numRef>
              <c:f>Sheet2!$AD$4:$AD$27</c:f>
              <c:numCache>
                <c:formatCode>#,##0</c:formatCode>
                <c:ptCount val="24"/>
                <c:pt idx="0">
                  <c:v>2.4504447E7</c:v>
                </c:pt>
                <c:pt idx="1">
                  <c:v>2.3850552E7</c:v>
                </c:pt>
                <c:pt idx="2">
                  <c:v>2.5984096E7</c:v>
                </c:pt>
                <c:pt idx="3">
                  <c:v>2.526681E7</c:v>
                </c:pt>
                <c:pt idx="4">
                  <c:v>2.6006225E7</c:v>
                </c:pt>
                <c:pt idx="5">
                  <c:v>2.6789107E7</c:v>
                </c:pt>
                <c:pt idx="6">
                  <c:v>2.7794358E7</c:v>
                </c:pt>
                <c:pt idx="7">
                  <c:v>2.891746E7</c:v>
                </c:pt>
                <c:pt idx="8">
                  <c:v>3.0319102E7</c:v>
                </c:pt>
                <c:pt idx="9">
                  <c:v>3.2056498E7</c:v>
                </c:pt>
                <c:pt idx="10">
                  <c:v>3.3929693E7</c:v>
                </c:pt>
                <c:pt idx="11">
                  <c:v>3.2679848E7</c:v>
                </c:pt>
                <c:pt idx="12">
                  <c:v>3.35572078E7</c:v>
                </c:pt>
                <c:pt idx="13">
                  <c:v>3.4627672E7</c:v>
                </c:pt>
                <c:pt idx="14">
                  <c:v>3.57443718E7</c:v>
                </c:pt>
                <c:pt idx="15">
                  <c:v>3.64275608E7</c:v>
                </c:pt>
                <c:pt idx="16">
                  <c:v>3.7415406E7</c:v>
                </c:pt>
                <c:pt idx="17">
                  <c:v>3.9309966E7</c:v>
                </c:pt>
                <c:pt idx="18">
                  <c:v>4.0123628E7</c:v>
                </c:pt>
                <c:pt idx="19">
                  <c:v>4.1361536E7</c:v>
                </c:pt>
                <c:pt idx="20">
                  <c:v>4.3488849E7</c:v>
                </c:pt>
                <c:pt idx="21">
                  <c:v>4.6406615E7</c:v>
                </c:pt>
                <c:pt idx="22">
                  <c:v>4.781942E7</c:v>
                </c:pt>
                <c:pt idx="23">
                  <c:v>5.0290292E7</c:v>
                </c:pt>
              </c:numCache>
            </c:numRef>
          </c:val>
        </c:ser>
        <c:ser>
          <c:idx val="2"/>
          <c:order val="2"/>
          <c:tx>
            <c:strRef>
              <c:f>Sheet2!$AE$1:$AE$3</c:f>
              <c:strCache>
                <c:ptCount val="1"/>
                <c:pt idx="0">
                  <c:v>Arlington Above Required NSS</c:v>
                </c:pt>
              </c:strCache>
            </c:strRef>
          </c:tx>
          <c:spPr>
            <a:solidFill>
              <a:schemeClr val="accent4">
                <a:lumMod val="75000"/>
              </a:schemeClr>
            </a:solidFill>
          </c:spPr>
          <c:invertIfNegative val="0"/>
          <c:cat>
            <c:strRef>
              <c:f>Sheet2!$AB$4:$AB$27</c:f>
              <c:strCache>
                <c:ptCount val="24"/>
                <c:pt idx="0">
                  <c:v>FY93</c:v>
                </c:pt>
                <c:pt idx="1">
                  <c:v>FY94</c:v>
                </c:pt>
                <c:pt idx="2">
                  <c:v>FY95</c:v>
                </c:pt>
                <c:pt idx="3">
                  <c:v>FY96</c:v>
                </c:pt>
                <c:pt idx="4">
                  <c:v>FY97</c:v>
                </c:pt>
                <c:pt idx="5">
                  <c:v>FY98</c:v>
                </c:pt>
                <c:pt idx="6">
                  <c:v>FY99</c:v>
                </c:pt>
                <c:pt idx="7">
                  <c:v>FY00</c:v>
                </c:pt>
                <c:pt idx="8">
                  <c:v>FY01</c:v>
                </c:pt>
                <c:pt idx="9">
                  <c:v>FY02</c:v>
                </c:pt>
                <c:pt idx="10">
                  <c:v>FY03</c:v>
                </c:pt>
                <c:pt idx="11">
                  <c:v>FY04</c:v>
                </c:pt>
                <c:pt idx="12">
                  <c:v>FY05</c:v>
                </c:pt>
                <c:pt idx="13">
                  <c:v>FY06</c:v>
                </c:pt>
                <c:pt idx="14">
                  <c:v>FY07</c:v>
                </c:pt>
                <c:pt idx="15">
                  <c:v>FY08</c:v>
                </c:pt>
                <c:pt idx="16">
                  <c:v>FY09</c:v>
                </c:pt>
                <c:pt idx="17">
                  <c:v>FY10</c:v>
                </c:pt>
                <c:pt idx="18">
                  <c:v>FY11</c:v>
                </c:pt>
                <c:pt idx="19">
                  <c:v>FY12</c:v>
                </c:pt>
                <c:pt idx="20">
                  <c:v>FY13</c:v>
                </c:pt>
                <c:pt idx="21">
                  <c:v>FY14</c:v>
                </c:pt>
                <c:pt idx="22">
                  <c:v>FY15</c:v>
                </c:pt>
                <c:pt idx="23">
                  <c:v>FY16</c:v>
                </c:pt>
              </c:strCache>
            </c:strRef>
          </c:cat>
          <c:val>
            <c:numRef>
              <c:f>Sheet2!$AE$4:$AE$27</c:f>
              <c:numCache>
                <c:formatCode>#,##0</c:formatCode>
                <c:ptCount val="24"/>
                <c:pt idx="0">
                  <c:v>0.0</c:v>
                </c:pt>
                <c:pt idx="1">
                  <c:v>1.084475E6</c:v>
                </c:pt>
                <c:pt idx="2">
                  <c:v>0.0</c:v>
                </c:pt>
                <c:pt idx="3">
                  <c:v>1.657713E6</c:v>
                </c:pt>
                <c:pt idx="4">
                  <c:v>1.86161E6</c:v>
                </c:pt>
                <c:pt idx="5">
                  <c:v>2.200022E6</c:v>
                </c:pt>
                <c:pt idx="6">
                  <c:v>3.001106E6</c:v>
                </c:pt>
                <c:pt idx="7">
                  <c:v>4.093012E6</c:v>
                </c:pt>
                <c:pt idx="8">
                  <c:v>4.630766E6</c:v>
                </c:pt>
                <c:pt idx="9">
                  <c:v>4.303487E6</c:v>
                </c:pt>
                <c:pt idx="10">
                  <c:v>3.618192E6</c:v>
                </c:pt>
                <c:pt idx="11">
                  <c:v>3.459974E6</c:v>
                </c:pt>
                <c:pt idx="12">
                  <c:v>5.51802258553328E6</c:v>
                </c:pt>
                <c:pt idx="13">
                  <c:v>8.70493807800996E6</c:v>
                </c:pt>
                <c:pt idx="14">
                  <c:v>9.1229662E6</c:v>
                </c:pt>
                <c:pt idx="15">
                  <c:v>1.07858912E7</c:v>
                </c:pt>
                <c:pt idx="16">
                  <c:v>1.00062261648649E7</c:v>
                </c:pt>
                <c:pt idx="17">
                  <c:v>1.14611436432432E7</c:v>
                </c:pt>
                <c:pt idx="18">
                  <c:v>8.8738328E6</c:v>
                </c:pt>
                <c:pt idx="19">
                  <c:v>1.3333717E7</c:v>
                </c:pt>
                <c:pt idx="20">
                  <c:v>1.18508006245797E7</c:v>
                </c:pt>
                <c:pt idx="21">
                  <c:v>1.13472646661113E7</c:v>
                </c:pt>
                <c:pt idx="22">
                  <c:v>1.2872164E7</c:v>
                </c:pt>
                <c:pt idx="23">
                  <c:v>1.6038756E7</c:v>
                </c:pt>
              </c:numCache>
            </c:numRef>
          </c:val>
        </c:ser>
        <c:dLbls>
          <c:showLegendKey val="0"/>
          <c:showVal val="0"/>
          <c:showCatName val="0"/>
          <c:showSerName val="0"/>
          <c:showPercent val="0"/>
          <c:showBubbleSize val="0"/>
        </c:dLbls>
        <c:gapWidth val="10"/>
        <c:overlap val="100"/>
        <c:axId val="-2115157592"/>
        <c:axId val="-2115656104"/>
      </c:barChart>
      <c:catAx>
        <c:axId val="-2115157592"/>
        <c:scaling>
          <c:orientation val="minMax"/>
        </c:scaling>
        <c:delete val="0"/>
        <c:axPos val="b"/>
        <c:majorTickMark val="out"/>
        <c:minorTickMark val="none"/>
        <c:tickLblPos val="nextTo"/>
        <c:crossAx val="-2115656104"/>
        <c:crosses val="autoZero"/>
        <c:auto val="1"/>
        <c:lblAlgn val="ctr"/>
        <c:lblOffset val="100"/>
        <c:noMultiLvlLbl val="0"/>
      </c:catAx>
      <c:valAx>
        <c:axId val="-2115656104"/>
        <c:scaling>
          <c:orientation val="minMax"/>
        </c:scaling>
        <c:delete val="0"/>
        <c:axPos val="l"/>
        <c:majorGridlines/>
        <c:numFmt formatCode="#,##0" sourceLinked="1"/>
        <c:majorTickMark val="out"/>
        <c:minorTickMark val="none"/>
        <c:tickLblPos val="nextTo"/>
        <c:crossAx val="-2115157592"/>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dirty="0"/>
              <a:t>Arlington Public Schools: </a:t>
            </a:r>
            <a:br>
              <a:rPr lang="en-US" dirty="0"/>
            </a:br>
            <a:r>
              <a:rPr lang="en-US" dirty="0"/>
              <a:t>Foundation versus </a:t>
            </a:r>
            <a:r>
              <a:rPr lang="en-US" dirty="0" smtClean="0"/>
              <a:t>Net School Spending, </a:t>
            </a:r>
            <a:r>
              <a:rPr lang="en-US" dirty="0"/>
              <a:t>FY16</a:t>
            </a:r>
          </a:p>
        </c:rich>
      </c:tx>
      <c:layout>
        <c:manualLayout>
          <c:xMode val="edge"/>
          <c:yMode val="edge"/>
          <c:x val="0.120740037068067"/>
          <c:y val="0.0"/>
        </c:manualLayout>
      </c:layout>
      <c:overlay val="0"/>
    </c:title>
    <c:autoTitleDeleted val="0"/>
    <c:plotArea>
      <c:layout>
        <c:manualLayout>
          <c:layoutTarget val="inner"/>
          <c:xMode val="edge"/>
          <c:yMode val="edge"/>
          <c:x val="0.181301294561271"/>
          <c:y val="0.114533036631291"/>
          <c:w val="0.305712466833359"/>
          <c:h val="0.822469378827647"/>
        </c:manualLayout>
      </c:layout>
      <c:barChart>
        <c:barDir val="col"/>
        <c:grouping val="stacked"/>
        <c:varyColors val="0"/>
        <c:ser>
          <c:idx val="0"/>
          <c:order val="0"/>
          <c:tx>
            <c:strRef>
              <c:f>Sheet1!$A$48:$C$48</c:f>
              <c:strCache>
                <c:ptCount val="1"/>
                <c:pt idx="0">
                  <c:v>All Other Spending</c:v>
                </c:pt>
              </c:strCache>
            </c:strRef>
          </c:tx>
          <c:spPr>
            <a:solidFill>
              <a:schemeClr val="accent1"/>
            </a:solidFill>
          </c:spPr>
          <c:invertIfNegative val="0"/>
          <c:cat>
            <c:strRef>
              <c:f>Sheet1!$E$44:$F$44</c:f>
              <c:strCache>
                <c:ptCount val="2"/>
                <c:pt idx="0">
                  <c:v>Foundation</c:v>
                </c:pt>
                <c:pt idx="1">
                  <c:v>Actual</c:v>
                </c:pt>
              </c:strCache>
            </c:strRef>
          </c:cat>
          <c:val>
            <c:numRef>
              <c:f>Sheet1!$E$48:$F$48</c:f>
              <c:numCache>
                <c:formatCode>_-* #,##0_-;\-* #,##0_-;_-* "-"??_-;_-@_-</c:formatCode>
                <c:ptCount val="2"/>
                <c:pt idx="0" formatCode="_-* #,##0.00_-;\-* #,##0.00_-;_-* &quot;-&quot;??_-;_-@_-">
                  <c:v>4.3712564E7</c:v>
                </c:pt>
                <c:pt idx="1">
                  <c:v>4.6509844E7</c:v>
                </c:pt>
              </c:numCache>
            </c:numRef>
          </c:val>
        </c:ser>
        <c:ser>
          <c:idx val="1"/>
          <c:order val="1"/>
          <c:tx>
            <c:strRef>
              <c:f>Sheet1!$A$46:$C$46</c:f>
              <c:strCache>
                <c:ptCount val="1"/>
                <c:pt idx="0">
                  <c:v>SPED In District</c:v>
                </c:pt>
              </c:strCache>
            </c:strRef>
          </c:tx>
          <c:spPr>
            <a:solidFill>
              <a:schemeClr val="accent6">
                <a:lumMod val="75000"/>
              </a:schemeClr>
            </a:solidFill>
          </c:spPr>
          <c:invertIfNegative val="0"/>
          <c:cat>
            <c:strRef>
              <c:f>Sheet1!$E$44:$F$44</c:f>
              <c:strCache>
                <c:ptCount val="2"/>
                <c:pt idx="0">
                  <c:v>Foundation</c:v>
                </c:pt>
                <c:pt idx="1">
                  <c:v>Actual</c:v>
                </c:pt>
              </c:strCache>
            </c:strRef>
          </c:cat>
          <c:val>
            <c:numRef>
              <c:f>Sheet1!$E$46:$F$46</c:f>
              <c:numCache>
                <c:formatCode>_-* #,##0_-;\-* #,##0_-;_-* "-"??_-;_-@_-</c:formatCode>
                <c:ptCount val="2"/>
                <c:pt idx="0" formatCode="_-* #,##0.00_-;\-* #,##0.00_-;_-* &quot;-&quot;??_-;_-@_-">
                  <c:v>5.171214E6</c:v>
                </c:pt>
                <c:pt idx="1">
                  <c:v>1.2409478E7</c:v>
                </c:pt>
              </c:numCache>
            </c:numRef>
          </c:val>
        </c:ser>
        <c:ser>
          <c:idx val="2"/>
          <c:order val="2"/>
          <c:tx>
            <c:strRef>
              <c:f>Sheet1!$A$47:$C$47</c:f>
              <c:strCache>
                <c:ptCount val="1"/>
                <c:pt idx="0">
                  <c:v>Total SPED</c:v>
                </c:pt>
              </c:strCache>
            </c:strRef>
          </c:tx>
          <c:invertIfNegative val="0"/>
          <c:cat>
            <c:strRef>
              <c:f>Sheet1!$E$44:$F$44</c:f>
              <c:strCache>
                <c:ptCount val="2"/>
                <c:pt idx="0">
                  <c:v>Foundation</c:v>
                </c:pt>
                <c:pt idx="1">
                  <c:v>Actual</c:v>
                </c:pt>
              </c:strCache>
            </c:strRef>
          </c:cat>
          <c:val>
            <c:numRef>
              <c:f>Sheet1!$D$47:$F$47</c:f>
            </c:numRef>
          </c:val>
        </c:ser>
        <c:ser>
          <c:idx val="3"/>
          <c:order val="3"/>
          <c:tx>
            <c:strRef>
              <c:f>Sheet1!$A$45:$C$45</c:f>
              <c:strCache>
                <c:ptCount val="1"/>
                <c:pt idx="0">
                  <c:v>SPED Out of District</c:v>
                </c:pt>
              </c:strCache>
            </c:strRef>
          </c:tx>
          <c:spPr>
            <a:solidFill>
              <a:schemeClr val="accent2">
                <a:lumMod val="75000"/>
              </a:schemeClr>
            </a:solidFill>
          </c:spPr>
          <c:invertIfNegative val="0"/>
          <c:cat>
            <c:strRef>
              <c:f>Sheet1!$E$44:$F$44</c:f>
              <c:strCache>
                <c:ptCount val="2"/>
                <c:pt idx="0">
                  <c:v>Foundation</c:v>
                </c:pt>
                <c:pt idx="1">
                  <c:v>Actual</c:v>
                </c:pt>
              </c:strCache>
            </c:strRef>
          </c:cat>
          <c:val>
            <c:numRef>
              <c:f>Sheet1!$E$45:$F$45</c:f>
              <c:numCache>
                <c:formatCode>_-* #,##0_-;\-* #,##0_-;_-* "-"??_-;_-@_-</c:formatCode>
                <c:ptCount val="2"/>
                <c:pt idx="0" formatCode="_-* #,##0.00_-;\-* #,##0.00_-;_-* &quot;-&quot;??_-;_-@_-">
                  <c:v>1.406514E6</c:v>
                </c:pt>
                <c:pt idx="1">
                  <c:v>7.409726E6</c:v>
                </c:pt>
              </c:numCache>
            </c:numRef>
          </c:val>
        </c:ser>
        <c:dLbls>
          <c:showLegendKey val="0"/>
          <c:showVal val="0"/>
          <c:showCatName val="0"/>
          <c:showSerName val="0"/>
          <c:showPercent val="0"/>
          <c:showBubbleSize val="0"/>
        </c:dLbls>
        <c:gapWidth val="10"/>
        <c:overlap val="100"/>
        <c:axId val="-2115125208"/>
        <c:axId val="-2115130088"/>
      </c:barChart>
      <c:catAx>
        <c:axId val="-2115125208"/>
        <c:scaling>
          <c:orientation val="minMax"/>
        </c:scaling>
        <c:delete val="0"/>
        <c:axPos val="b"/>
        <c:majorTickMark val="out"/>
        <c:minorTickMark val="none"/>
        <c:tickLblPos val="nextTo"/>
        <c:crossAx val="-2115130088"/>
        <c:crosses val="autoZero"/>
        <c:auto val="1"/>
        <c:lblAlgn val="ctr"/>
        <c:lblOffset val="100"/>
        <c:noMultiLvlLbl val="0"/>
      </c:catAx>
      <c:valAx>
        <c:axId val="-2115130088"/>
        <c:scaling>
          <c:orientation val="minMax"/>
        </c:scaling>
        <c:delete val="0"/>
        <c:axPos val="l"/>
        <c:majorGridlines/>
        <c:numFmt formatCode="_-* #,##0.00_-;\-* #,##0.00_-;_-* &quot;-&quot;??_-;_-@_-" sourceLinked="1"/>
        <c:majorTickMark val="out"/>
        <c:minorTickMark val="none"/>
        <c:tickLblPos val="nextTo"/>
        <c:crossAx val="-2115125208"/>
        <c:crosses val="autoZero"/>
        <c:crossBetween val="between"/>
      </c:valAx>
    </c:plotArea>
    <c:legend>
      <c:legendPos val="r"/>
      <c:layout>
        <c:manualLayout>
          <c:xMode val="edge"/>
          <c:yMode val="edge"/>
          <c:x val="0.496369140968118"/>
          <c:y val="0.460599109893872"/>
          <c:w val="0.146834100523497"/>
          <c:h val="0.130975522081479"/>
        </c:manualLayout>
      </c:layout>
      <c:overlay val="0"/>
    </c:legend>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6.png"/></Relationships>
</file>

<file path=ppt/drawings/drawing1.xml><?xml version="1.0" encoding="utf-8"?>
<c:userShapes xmlns:c="http://schemas.openxmlformats.org/drawingml/2006/chart">
  <cdr:relSizeAnchor xmlns:cdr="http://schemas.openxmlformats.org/drawingml/2006/chartDrawing">
    <cdr:from>
      <cdr:x>0.73086</cdr:x>
      <cdr:y>0.32374</cdr:y>
    </cdr:from>
    <cdr:to>
      <cdr:x>0.83741</cdr:x>
      <cdr:y>0.48042</cdr:y>
    </cdr:to>
    <cdr:sp macro="" textlink="">
      <cdr:nvSpPr>
        <cdr:cNvPr id="2" name="TextBox 1"/>
        <cdr:cNvSpPr txBox="1"/>
      </cdr:nvSpPr>
      <cdr:spPr>
        <a:xfrm xmlns:a="http://schemas.openxmlformats.org/drawingml/2006/main">
          <a:off x="6272119" y="1889499"/>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0.71014</cdr:x>
      <cdr:y>0.19754</cdr:y>
    </cdr:from>
    <cdr:to>
      <cdr:x>0.81669</cdr:x>
      <cdr:y>0.35421</cdr:y>
    </cdr:to>
    <cdr:sp macro="" textlink="">
      <cdr:nvSpPr>
        <cdr:cNvPr id="3" name="TextBox 2"/>
        <cdr:cNvSpPr txBox="1"/>
      </cdr:nvSpPr>
      <cdr:spPr>
        <a:xfrm xmlns:a="http://schemas.openxmlformats.org/drawingml/2006/main">
          <a:off x="6094319" y="1152899"/>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0.463</cdr:x>
      <cdr:y>0.17578</cdr:y>
    </cdr:from>
    <cdr:to>
      <cdr:x>0.68054</cdr:x>
      <cdr:y>0.43472</cdr:y>
    </cdr:to>
    <cdr:sp macro="" textlink="">
      <cdr:nvSpPr>
        <cdr:cNvPr id="5" name="TextBox 4"/>
        <cdr:cNvSpPr txBox="1"/>
      </cdr:nvSpPr>
      <cdr:spPr>
        <a:xfrm xmlns:a="http://schemas.openxmlformats.org/drawingml/2006/main">
          <a:off x="3973419" y="1025899"/>
          <a:ext cx="1866900" cy="15113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mtClean="0"/>
              <a:t>Paul Schlichtman</a:t>
            </a: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en-US" smtClean="0"/>
              <a:t>March 23, 2016</a:t>
            </a:r>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9D3E4C-E0A2-2744-AF4A-1FB88553F488}" type="slidenum">
              <a:rPr lang="en-US" smtClean="0"/>
              <a:t>‹#›</a:t>
            </a:fld>
            <a:endParaRPr lang="en-US"/>
          </a:p>
        </p:txBody>
      </p:sp>
    </p:spTree>
    <p:extLst>
      <p:ext uri="{BB962C8B-B14F-4D97-AF65-F5344CB8AC3E}">
        <p14:creationId xmlns:p14="http://schemas.microsoft.com/office/powerpoint/2010/main" val="3414895956"/>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mtClean="0"/>
              <a:t>Paul Schlichtman</a:t>
            </a: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r>
              <a:rPr lang="en-US" smtClean="0"/>
              <a:t>March 23, 2016</a:t>
            </a:r>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E289F3-363D-7B40-A430-DA061B9F0E24}" type="slidenum">
              <a:rPr lang="en-US" smtClean="0"/>
              <a:t>‹#›</a:t>
            </a:fld>
            <a:endParaRPr lang="en-US"/>
          </a:p>
        </p:txBody>
      </p:sp>
    </p:spTree>
    <p:extLst>
      <p:ext uri="{BB962C8B-B14F-4D97-AF65-F5344CB8AC3E}">
        <p14:creationId xmlns:p14="http://schemas.microsoft.com/office/powerpoint/2010/main" val="367500004"/>
      </p:ext>
    </p:extLst>
  </p:cSld>
  <p:clrMap bg1="lt1" tx1="dk1" bg2="lt2" tx2="dk2" accent1="accent1" accent2="accent2" accent3="accent3" accent4="accent4" accent5="accent5" accent6="accent6" hlink="hlink" folHlink="folHlink"/>
  <p:hf/>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E289F3-363D-7B40-A430-DA061B9F0E24}" type="slidenum">
              <a:rPr lang="en-US" smtClean="0"/>
              <a:t>1</a:t>
            </a:fld>
            <a:endParaRPr lang="en-US"/>
          </a:p>
        </p:txBody>
      </p:sp>
      <p:sp>
        <p:nvSpPr>
          <p:cNvPr id="5" name="Date Placeholder 4"/>
          <p:cNvSpPr>
            <a:spLocks noGrp="1"/>
          </p:cNvSpPr>
          <p:nvPr>
            <p:ph type="dt" idx="11"/>
          </p:nvPr>
        </p:nvSpPr>
        <p:spPr/>
        <p:txBody>
          <a:bodyPr/>
          <a:lstStyle/>
          <a:p>
            <a:r>
              <a:rPr lang="en-US" smtClean="0"/>
              <a:t>March 23, 2016</a:t>
            </a:r>
            <a:endParaRPr lang="en-US"/>
          </a:p>
        </p:txBody>
      </p:sp>
      <p:sp>
        <p:nvSpPr>
          <p:cNvPr id="6" name="Footer Placeholder 5"/>
          <p:cNvSpPr>
            <a:spLocks noGrp="1"/>
          </p:cNvSpPr>
          <p:nvPr>
            <p:ph type="ftr" sz="quarter" idx="12"/>
          </p:nvPr>
        </p:nvSpPr>
        <p:spPr/>
        <p:txBody>
          <a:bodyPr/>
          <a:lstStyle/>
          <a:p>
            <a:endParaRPr lang="en-US"/>
          </a:p>
        </p:txBody>
      </p:sp>
      <p:sp>
        <p:nvSpPr>
          <p:cNvPr id="7" name="Header Placeholder 6"/>
          <p:cNvSpPr>
            <a:spLocks noGrp="1"/>
          </p:cNvSpPr>
          <p:nvPr>
            <p:ph type="hdr" sz="quarter" idx="13"/>
          </p:nvPr>
        </p:nvSpPr>
        <p:spPr/>
        <p:txBody>
          <a:bodyPr/>
          <a:lstStyle/>
          <a:p>
            <a:r>
              <a:rPr lang="en-US" smtClean="0"/>
              <a:t>Paul Schlichtman</a:t>
            </a:r>
            <a:endParaRPr lang="en-US"/>
          </a:p>
        </p:txBody>
      </p:sp>
    </p:spTree>
    <p:extLst>
      <p:ext uri="{BB962C8B-B14F-4D97-AF65-F5344CB8AC3E}">
        <p14:creationId xmlns:p14="http://schemas.microsoft.com/office/powerpoint/2010/main" val="7452729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E289F3-363D-7B40-A430-DA061B9F0E24}" type="slidenum">
              <a:rPr lang="en-US" smtClean="0"/>
              <a:t>18</a:t>
            </a:fld>
            <a:endParaRPr lang="en-US"/>
          </a:p>
        </p:txBody>
      </p:sp>
      <p:sp>
        <p:nvSpPr>
          <p:cNvPr id="5" name="Date Placeholder 4"/>
          <p:cNvSpPr>
            <a:spLocks noGrp="1"/>
          </p:cNvSpPr>
          <p:nvPr>
            <p:ph type="dt" idx="11"/>
          </p:nvPr>
        </p:nvSpPr>
        <p:spPr/>
        <p:txBody>
          <a:bodyPr/>
          <a:lstStyle/>
          <a:p>
            <a:r>
              <a:rPr lang="en-US" smtClean="0"/>
              <a:t>March 23, 2016</a:t>
            </a:r>
            <a:endParaRPr lang="en-US"/>
          </a:p>
        </p:txBody>
      </p:sp>
      <p:sp>
        <p:nvSpPr>
          <p:cNvPr id="6" name="Footer Placeholder 5"/>
          <p:cNvSpPr>
            <a:spLocks noGrp="1"/>
          </p:cNvSpPr>
          <p:nvPr>
            <p:ph type="ftr" sz="quarter" idx="12"/>
          </p:nvPr>
        </p:nvSpPr>
        <p:spPr/>
        <p:txBody>
          <a:bodyPr/>
          <a:lstStyle/>
          <a:p>
            <a:endParaRPr lang="en-US"/>
          </a:p>
        </p:txBody>
      </p:sp>
      <p:sp>
        <p:nvSpPr>
          <p:cNvPr id="7" name="Header Placeholder 6"/>
          <p:cNvSpPr>
            <a:spLocks noGrp="1"/>
          </p:cNvSpPr>
          <p:nvPr>
            <p:ph type="hdr" sz="quarter" idx="13"/>
          </p:nvPr>
        </p:nvSpPr>
        <p:spPr/>
        <p:txBody>
          <a:bodyPr/>
          <a:lstStyle/>
          <a:p>
            <a:r>
              <a:rPr lang="en-US" smtClean="0"/>
              <a:t>Paul Schlichtman</a:t>
            </a:r>
            <a:endParaRPr lang="en-US"/>
          </a:p>
        </p:txBody>
      </p:sp>
    </p:spTree>
    <p:extLst>
      <p:ext uri="{BB962C8B-B14F-4D97-AF65-F5344CB8AC3E}">
        <p14:creationId xmlns:p14="http://schemas.microsoft.com/office/powerpoint/2010/main" val="10521137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Statewide average charter</a:t>
            </a:r>
            <a:r>
              <a:rPr lang="en-US" baseline="0" dirty="0" smtClean="0"/>
              <a:t> tuition $12,675.75 (FY17), * 9,534 = $120,850,600</a:t>
            </a:r>
            <a:endParaRPr lang="en-US" dirty="0"/>
          </a:p>
        </p:txBody>
      </p:sp>
      <p:sp>
        <p:nvSpPr>
          <p:cNvPr id="4" name="Header Placeholder 3"/>
          <p:cNvSpPr>
            <a:spLocks noGrp="1"/>
          </p:cNvSpPr>
          <p:nvPr>
            <p:ph type="hdr" sz="quarter" idx="10"/>
          </p:nvPr>
        </p:nvSpPr>
        <p:spPr/>
        <p:txBody>
          <a:bodyPr/>
          <a:lstStyle/>
          <a:p>
            <a:r>
              <a:rPr lang="en-US" smtClean="0"/>
              <a:t>Paul Schlichtman</a:t>
            </a:r>
            <a:endParaRPr lang="en-US"/>
          </a:p>
        </p:txBody>
      </p:sp>
      <p:sp>
        <p:nvSpPr>
          <p:cNvPr id="5" name="Date Placeholder 4"/>
          <p:cNvSpPr>
            <a:spLocks noGrp="1"/>
          </p:cNvSpPr>
          <p:nvPr>
            <p:ph type="dt" idx="11"/>
          </p:nvPr>
        </p:nvSpPr>
        <p:spPr/>
        <p:txBody>
          <a:bodyPr/>
          <a:lstStyle/>
          <a:p>
            <a:r>
              <a:rPr lang="en-US" smtClean="0"/>
              <a:t>March 23, 2016</a:t>
            </a:r>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40E289F3-363D-7B40-A430-DA061B9F0E24}" type="slidenum">
              <a:rPr lang="en-US" smtClean="0"/>
              <a:t>30</a:t>
            </a:fld>
            <a:endParaRPr lang="en-US"/>
          </a:p>
        </p:txBody>
      </p:sp>
    </p:spTree>
    <p:extLst>
      <p:ext uri="{BB962C8B-B14F-4D97-AF65-F5344CB8AC3E}">
        <p14:creationId xmlns:p14="http://schemas.microsoft.com/office/powerpoint/2010/main" val="4768228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Statewide average charter</a:t>
            </a:r>
            <a:r>
              <a:rPr lang="en-US" baseline="0" dirty="0" smtClean="0"/>
              <a:t> tuition $12,675.75 (FY17), * 9,534 = $120,850,600</a:t>
            </a:r>
            <a:endParaRPr lang="en-US" dirty="0"/>
          </a:p>
        </p:txBody>
      </p:sp>
      <p:sp>
        <p:nvSpPr>
          <p:cNvPr id="4" name="Header Placeholder 3"/>
          <p:cNvSpPr>
            <a:spLocks noGrp="1"/>
          </p:cNvSpPr>
          <p:nvPr>
            <p:ph type="hdr" sz="quarter" idx="10"/>
          </p:nvPr>
        </p:nvSpPr>
        <p:spPr/>
        <p:txBody>
          <a:bodyPr/>
          <a:lstStyle/>
          <a:p>
            <a:r>
              <a:rPr lang="en-US" smtClean="0"/>
              <a:t>Paul Schlichtman</a:t>
            </a:r>
            <a:endParaRPr lang="en-US"/>
          </a:p>
        </p:txBody>
      </p:sp>
      <p:sp>
        <p:nvSpPr>
          <p:cNvPr id="5" name="Date Placeholder 4"/>
          <p:cNvSpPr>
            <a:spLocks noGrp="1"/>
          </p:cNvSpPr>
          <p:nvPr>
            <p:ph type="dt" idx="11"/>
          </p:nvPr>
        </p:nvSpPr>
        <p:spPr/>
        <p:txBody>
          <a:bodyPr/>
          <a:lstStyle/>
          <a:p>
            <a:r>
              <a:rPr lang="en-US" smtClean="0"/>
              <a:t>March 23, 2016</a:t>
            </a:r>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40E289F3-363D-7B40-A430-DA061B9F0E24}" type="slidenum">
              <a:rPr lang="en-US" smtClean="0"/>
              <a:t>31</a:t>
            </a:fld>
            <a:endParaRPr lang="en-US"/>
          </a:p>
        </p:txBody>
      </p:sp>
    </p:spTree>
    <p:extLst>
      <p:ext uri="{BB962C8B-B14F-4D97-AF65-F5344CB8AC3E}">
        <p14:creationId xmlns:p14="http://schemas.microsoft.com/office/powerpoint/2010/main" val="4768228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March 23, 2016</a:t>
            </a:r>
            <a:endParaRPr lang="en-US"/>
          </a:p>
        </p:txBody>
      </p:sp>
      <p:sp>
        <p:nvSpPr>
          <p:cNvPr id="5" name="Footer Placeholder 4"/>
          <p:cNvSpPr>
            <a:spLocks noGrp="1"/>
          </p:cNvSpPr>
          <p:nvPr>
            <p:ph type="ftr" sz="quarter" idx="11"/>
          </p:nvPr>
        </p:nvSpPr>
        <p:spPr/>
        <p:txBody>
          <a:bodyPr/>
          <a:lstStyle/>
          <a:p>
            <a:r>
              <a:rPr lang="en-US" smtClean="0"/>
              <a:t>Paul Schlichtman</a:t>
            </a:r>
            <a:endParaRPr lang="en-US"/>
          </a:p>
        </p:txBody>
      </p:sp>
      <p:sp>
        <p:nvSpPr>
          <p:cNvPr id="6" name="Slide Number Placeholder 5"/>
          <p:cNvSpPr>
            <a:spLocks noGrp="1"/>
          </p:cNvSpPr>
          <p:nvPr>
            <p:ph type="sldNum" sz="quarter" idx="12"/>
          </p:nvPr>
        </p:nvSpPr>
        <p:spPr/>
        <p:txBody>
          <a:bodyPr/>
          <a:lstStyle/>
          <a:p>
            <a:fld id="{8519FC20-4CBC-634B-8D18-FE2819A7E2DE}" type="slidenum">
              <a:rPr lang="en-US" smtClean="0"/>
              <a:t>‹#›</a:t>
            </a:fld>
            <a:endParaRPr lang="en-US"/>
          </a:p>
        </p:txBody>
      </p:sp>
    </p:spTree>
    <p:extLst>
      <p:ext uri="{BB962C8B-B14F-4D97-AF65-F5344CB8AC3E}">
        <p14:creationId xmlns:p14="http://schemas.microsoft.com/office/powerpoint/2010/main" val="27268359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March 23, 2016</a:t>
            </a:r>
            <a:endParaRPr lang="en-US"/>
          </a:p>
        </p:txBody>
      </p:sp>
      <p:sp>
        <p:nvSpPr>
          <p:cNvPr id="5" name="Footer Placeholder 4"/>
          <p:cNvSpPr>
            <a:spLocks noGrp="1"/>
          </p:cNvSpPr>
          <p:nvPr>
            <p:ph type="ftr" sz="quarter" idx="11"/>
          </p:nvPr>
        </p:nvSpPr>
        <p:spPr/>
        <p:txBody>
          <a:bodyPr/>
          <a:lstStyle/>
          <a:p>
            <a:r>
              <a:rPr lang="en-US" smtClean="0"/>
              <a:t>Paul Schlichtman</a:t>
            </a:r>
            <a:endParaRPr lang="en-US"/>
          </a:p>
        </p:txBody>
      </p:sp>
      <p:sp>
        <p:nvSpPr>
          <p:cNvPr id="6" name="Slide Number Placeholder 5"/>
          <p:cNvSpPr>
            <a:spLocks noGrp="1"/>
          </p:cNvSpPr>
          <p:nvPr>
            <p:ph type="sldNum" sz="quarter" idx="12"/>
          </p:nvPr>
        </p:nvSpPr>
        <p:spPr/>
        <p:txBody>
          <a:bodyPr/>
          <a:lstStyle/>
          <a:p>
            <a:fld id="{8519FC20-4CBC-634B-8D18-FE2819A7E2DE}" type="slidenum">
              <a:rPr lang="en-US" smtClean="0"/>
              <a:t>‹#›</a:t>
            </a:fld>
            <a:endParaRPr lang="en-US"/>
          </a:p>
        </p:txBody>
      </p:sp>
    </p:spTree>
    <p:extLst>
      <p:ext uri="{BB962C8B-B14F-4D97-AF65-F5344CB8AC3E}">
        <p14:creationId xmlns:p14="http://schemas.microsoft.com/office/powerpoint/2010/main" val="11760618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March 23, 2016</a:t>
            </a:r>
            <a:endParaRPr lang="en-US"/>
          </a:p>
        </p:txBody>
      </p:sp>
      <p:sp>
        <p:nvSpPr>
          <p:cNvPr id="5" name="Footer Placeholder 4"/>
          <p:cNvSpPr>
            <a:spLocks noGrp="1"/>
          </p:cNvSpPr>
          <p:nvPr>
            <p:ph type="ftr" sz="quarter" idx="11"/>
          </p:nvPr>
        </p:nvSpPr>
        <p:spPr/>
        <p:txBody>
          <a:bodyPr/>
          <a:lstStyle/>
          <a:p>
            <a:r>
              <a:rPr lang="en-US" smtClean="0"/>
              <a:t>Paul Schlichtman</a:t>
            </a:r>
            <a:endParaRPr lang="en-US"/>
          </a:p>
        </p:txBody>
      </p:sp>
      <p:sp>
        <p:nvSpPr>
          <p:cNvPr id="6" name="Slide Number Placeholder 5"/>
          <p:cNvSpPr>
            <a:spLocks noGrp="1"/>
          </p:cNvSpPr>
          <p:nvPr>
            <p:ph type="sldNum" sz="quarter" idx="12"/>
          </p:nvPr>
        </p:nvSpPr>
        <p:spPr/>
        <p:txBody>
          <a:bodyPr/>
          <a:lstStyle/>
          <a:p>
            <a:fld id="{8519FC20-4CBC-634B-8D18-FE2819A7E2DE}" type="slidenum">
              <a:rPr lang="en-US" smtClean="0"/>
              <a:t>‹#›</a:t>
            </a:fld>
            <a:endParaRPr lang="en-US"/>
          </a:p>
        </p:txBody>
      </p:sp>
    </p:spTree>
    <p:extLst>
      <p:ext uri="{BB962C8B-B14F-4D97-AF65-F5344CB8AC3E}">
        <p14:creationId xmlns:p14="http://schemas.microsoft.com/office/powerpoint/2010/main" val="10107068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March 23, 2016</a:t>
            </a:r>
            <a:endParaRPr lang="en-US"/>
          </a:p>
        </p:txBody>
      </p:sp>
      <p:sp>
        <p:nvSpPr>
          <p:cNvPr id="5" name="Footer Placeholder 4"/>
          <p:cNvSpPr>
            <a:spLocks noGrp="1"/>
          </p:cNvSpPr>
          <p:nvPr>
            <p:ph type="ftr" sz="quarter" idx="11"/>
          </p:nvPr>
        </p:nvSpPr>
        <p:spPr/>
        <p:txBody>
          <a:bodyPr/>
          <a:lstStyle/>
          <a:p>
            <a:r>
              <a:rPr lang="en-US" smtClean="0"/>
              <a:t>Paul Schlichtman</a:t>
            </a:r>
            <a:endParaRPr lang="en-US"/>
          </a:p>
        </p:txBody>
      </p:sp>
      <p:sp>
        <p:nvSpPr>
          <p:cNvPr id="6" name="Slide Number Placeholder 5"/>
          <p:cNvSpPr>
            <a:spLocks noGrp="1"/>
          </p:cNvSpPr>
          <p:nvPr>
            <p:ph type="sldNum" sz="quarter" idx="12"/>
          </p:nvPr>
        </p:nvSpPr>
        <p:spPr/>
        <p:txBody>
          <a:bodyPr/>
          <a:lstStyle/>
          <a:p>
            <a:fld id="{8519FC20-4CBC-634B-8D18-FE2819A7E2DE}" type="slidenum">
              <a:rPr lang="en-US" smtClean="0"/>
              <a:t>‹#›</a:t>
            </a:fld>
            <a:endParaRPr lang="en-US"/>
          </a:p>
        </p:txBody>
      </p:sp>
    </p:spTree>
    <p:extLst>
      <p:ext uri="{BB962C8B-B14F-4D97-AF65-F5344CB8AC3E}">
        <p14:creationId xmlns:p14="http://schemas.microsoft.com/office/powerpoint/2010/main" val="146394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March 23, 2016</a:t>
            </a:r>
            <a:endParaRPr lang="en-US"/>
          </a:p>
        </p:txBody>
      </p:sp>
      <p:sp>
        <p:nvSpPr>
          <p:cNvPr id="5" name="Footer Placeholder 4"/>
          <p:cNvSpPr>
            <a:spLocks noGrp="1"/>
          </p:cNvSpPr>
          <p:nvPr>
            <p:ph type="ftr" sz="quarter" idx="11"/>
          </p:nvPr>
        </p:nvSpPr>
        <p:spPr/>
        <p:txBody>
          <a:bodyPr/>
          <a:lstStyle/>
          <a:p>
            <a:r>
              <a:rPr lang="en-US" smtClean="0"/>
              <a:t>Paul Schlichtman</a:t>
            </a:r>
            <a:endParaRPr lang="en-US"/>
          </a:p>
        </p:txBody>
      </p:sp>
      <p:sp>
        <p:nvSpPr>
          <p:cNvPr id="6" name="Slide Number Placeholder 5"/>
          <p:cNvSpPr>
            <a:spLocks noGrp="1"/>
          </p:cNvSpPr>
          <p:nvPr>
            <p:ph type="sldNum" sz="quarter" idx="12"/>
          </p:nvPr>
        </p:nvSpPr>
        <p:spPr/>
        <p:txBody>
          <a:bodyPr/>
          <a:lstStyle/>
          <a:p>
            <a:fld id="{8519FC20-4CBC-634B-8D18-FE2819A7E2DE}" type="slidenum">
              <a:rPr lang="en-US" smtClean="0"/>
              <a:t>‹#›</a:t>
            </a:fld>
            <a:endParaRPr lang="en-US"/>
          </a:p>
        </p:txBody>
      </p:sp>
    </p:spTree>
    <p:extLst>
      <p:ext uri="{BB962C8B-B14F-4D97-AF65-F5344CB8AC3E}">
        <p14:creationId xmlns:p14="http://schemas.microsoft.com/office/powerpoint/2010/main" val="2353753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March 23, 2016</a:t>
            </a:r>
            <a:endParaRPr lang="en-US"/>
          </a:p>
        </p:txBody>
      </p:sp>
      <p:sp>
        <p:nvSpPr>
          <p:cNvPr id="6" name="Footer Placeholder 5"/>
          <p:cNvSpPr>
            <a:spLocks noGrp="1"/>
          </p:cNvSpPr>
          <p:nvPr>
            <p:ph type="ftr" sz="quarter" idx="11"/>
          </p:nvPr>
        </p:nvSpPr>
        <p:spPr/>
        <p:txBody>
          <a:bodyPr/>
          <a:lstStyle/>
          <a:p>
            <a:r>
              <a:rPr lang="en-US" smtClean="0"/>
              <a:t>Paul Schlichtman</a:t>
            </a:r>
            <a:endParaRPr lang="en-US"/>
          </a:p>
        </p:txBody>
      </p:sp>
      <p:sp>
        <p:nvSpPr>
          <p:cNvPr id="7" name="Slide Number Placeholder 6"/>
          <p:cNvSpPr>
            <a:spLocks noGrp="1"/>
          </p:cNvSpPr>
          <p:nvPr>
            <p:ph type="sldNum" sz="quarter" idx="12"/>
          </p:nvPr>
        </p:nvSpPr>
        <p:spPr/>
        <p:txBody>
          <a:bodyPr/>
          <a:lstStyle/>
          <a:p>
            <a:fld id="{8519FC20-4CBC-634B-8D18-FE2819A7E2DE}" type="slidenum">
              <a:rPr lang="en-US" smtClean="0"/>
              <a:t>‹#›</a:t>
            </a:fld>
            <a:endParaRPr lang="en-US"/>
          </a:p>
        </p:txBody>
      </p:sp>
    </p:spTree>
    <p:extLst>
      <p:ext uri="{BB962C8B-B14F-4D97-AF65-F5344CB8AC3E}">
        <p14:creationId xmlns:p14="http://schemas.microsoft.com/office/powerpoint/2010/main" val="2072016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March 23, 2016</a:t>
            </a:r>
            <a:endParaRPr lang="en-US"/>
          </a:p>
        </p:txBody>
      </p:sp>
      <p:sp>
        <p:nvSpPr>
          <p:cNvPr id="8" name="Footer Placeholder 7"/>
          <p:cNvSpPr>
            <a:spLocks noGrp="1"/>
          </p:cNvSpPr>
          <p:nvPr>
            <p:ph type="ftr" sz="quarter" idx="11"/>
          </p:nvPr>
        </p:nvSpPr>
        <p:spPr/>
        <p:txBody>
          <a:bodyPr/>
          <a:lstStyle/>
          <a:p>
            <a:r>
              <a:rPr lang="en-US" smtClean="0"/>
              <a:t>Paul Schlichtman</a:t>
            </a:r>
            <a:endParaRPr lang="en-US"/>
          </a:p>
        </p:txBody>
      </p:sp>
      <p:sp>
        <p:nvSpPr>
          <p:cNvPr id="9" name="Slide Number Placeholder 8"/>
          <p:cNvSpPr>
            <a:spLocks noGrp="1"/>
          </p:cNvSpPr>
          <p:nvPr>
            <p:ph type="sldNum" sz="quarter" idx="12"/>
          </p:nvPr>
        </p:nvSpPr>
        <p:spPr/>
        <p:txBody>
          <a:bodyPr/>
          <a:lstStyle/>
          <a:p>
            <a:fld id="{8519FC20-4CBC-634B-8D18-FE2819A7E2DE}" type="slidenum">
              <a:rPr lang="en-US" smtClean="0"/>
              <a:t>‹#›</a:t>
            </a:fld>
            <a:endParaRPr lang="en-US"/>
          </a:p>
        </p:txBody>
      </p:sp>
    </p:spTree>
    <p:extLst>
      <p:ext uri="{BB962C8B-B14F-4D97-AF65-F5344CB8AC3E}">
        <p14:creationId xmlns:p14="http://schemas.microsoft.com/office/powerpoint/2010/main" val="3564831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March 23, 2016</a:t>
            </a:r>
            <a:endParaRPr lang="en-US"/>
          </a:p>
        </p:txBody>
      </p:sp>
      <p:sp>
        <p:nvSpPr>
          <p:cNvPr id="4" name="Footer Placeholder 3"/>
          <p:cNvSpPr>
            <a:spLocks noGrp="1"/>
          </p:cNvSpPr>
          <p:nvPr>
            <p:ph type="ftr" sz="quarter" idx="11"/>
          </p:nvPr>
        </p:nvSpPr>
        <p:spPr/>
        <p:txBody>
          <a:bodyPr/>
          <a:lstStyle/>
          <a:p>
            <a:r>
              <a:rPr lang="en-US" smtClean="0"/>
              <a:t>Paul Schlichtman</a:t>
            </a:r>
            <a:endParaRPr lang="en-US"/>
          </a:p>
        </p:txBody>
      </p:sp>
      <p:sp>
        <p:nvSpPr>
          <p:cNvPr id="5" name="Slide Number Placeholder 4"/>
          <p:cNvSpPr>
            <a:spLocks noGrp="1"/>
          </p:cNvSpPr>
          <p:nvPr>
            <p:ph type="sldNum" sz="quarter" idx="12"/>
          </p:nvPr>
        </p:nvSpPr>
        <p:spPr/>
        <p:txBody>
          <a:bodyPr/>
          <a:lstStyle/>
          <a:p>
            <a:fld id="{8519FC20-4CBC-634B-8D18-FE2819A7E2DE}" type="slidenum">
              <a:rPr lang="en-US" smtClean="0"/>
              <a:t>‹#›</a:t>
            </a:fld>
            <a:endParaRPr lang="en-US"/>
          </a:p>
        </p:txBody>
      </p:sp>
    </p:spTree>
    <p:extLst>
      <p:ext uri="{BB962C8B-B14F-4D97-AF65-F5344CB8AC3E}">
        <p14:creationId xmlns:p14="http://schemas.microsoft.com/office/powerpoint/2010/main" val="2949772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March 23, 2016</a:t>
            </a:r>
            <a:endParaRPr lang="en-US"/>
          </a:p>
        </p:txBody>
      </p:sp>
      <p:sp>
        <p:nvSpPr>
          <p:cNvPr id="3" name="Footer Placeholder 2"/>
          <p:cNvSpPr>
            <a:spLocks noGrp="1"/>
          </p:cNvSpPr>
          <p:nvPr>
            <p:ph type="ftr" sz="quarter" idx="11"/>
          </p:nvPr>
        </p:nvSpPr>
        <p:spPr/>
        <p:txBody>
          <a:bodyPr/>
          <a:lstStyle/>
          <a:p>
            <a:r>
              <a:rPr lang="en-US" smtClean="0"/>
              <a:t>Paul Schlichtman</a:t>
            </a:r>
            <a:endParaRPr lang="en-US"/>
          </a:p>
        </p:txBody>
      </p:sp>
      <p:sp>
        <p:nvSpPr>
          <p:cNvPr id="4" name="Slide Number Placeholder 3"/>
          <p:cNvSpPr>
            <a:spLocks noGrp="1"/>
          </p:cNvSpPr>
          <p:nvPr>
            <p:ph type="sldNum" sz="quarter" idx="12"/>
          </p:nvPr>
        </p:nvSpPr>
        <p:spPr/>
        <p:txBody>
          <a:bodyPr/>
          <a:lstStyle/>
          <a:p>
            <a:fld id="{8519FC20-4CBC-634B-8D18-FE2819A7E2DE}" type="slidenum">
              <a:rPr lang="en-US" smtClean="0"/>
              <a:t>‹#›</a:t>
            </a:fld>
            <a:endParaRPr lang="en-US"/>
          </a:p>
        </p:txBody>
      </p:sp>
    </p:spTree>
    <p:extLst>
      <p:ext uri="{BB962C8B-B14F-4D97-AF65-F5344CB8AC3E}">
        <p14:creationId xmlns:p14="http://schemas.microsoft.com/office/powerpoint/2010/main" val="1340596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March 23, 2016</a:t>
            </a:r>
            <a:endParaRPr lang="en-US"/>
          </a:p>
        </p:txBody>
      </p:sp>
      <p:sp>
        <p:nvSpPr>
          <p:cNvPr id="6" name="Footer Placeholder 5"/>
          <p:cNvSpPr>
            <a:spLocks noGrp="1"/>
          </p:cNvSpPr>
          <p:nvPr>
            <p:ph type="ftr" sz="quarter" idx="11"/>
          </p:nvPr>
        </p:nvSpPr>
        <p:spPr/>
        <p:txBody>
          <a:bodyPr/>
          <a:lstStyle/>
          <a:p>
            <a:r>
              <a:rPr lang="en-US" smtClean="0"/>
              <a:t>Paul Schlichtman</a:t>
            </a:r>
            <a:endParaRPr lang="en-US"/>
          </a:p>
        </p:txBody>
      </p:sp>
      <p:sp>
        <p:nvSpPr>
          <p:cNvPr id="7" name="Slide Number Placeholder 6"/>
          <p:cNvSpPr>
            <a:spLocks noGrp="1"/>
          </p:cNvSpPr>
          <p:nvPr>
            <p:ph type="sldNum" sz="quarter" idx="12"/>
          </p:nvPr>
        </p:nvSpPr>
        <p:spPr/>
        <p:txBody>
          <a:bodyPr/>
          <a:lstStyle/>
          <a:p>
            <a:fld id="{8519FC20-4CBC-634B-8D18-FE2819A7E2DE}" type="slidenum">
              <a:rPr lang="en-US" smtClean="0"/>
              <a:t>‹#›</a:t>
            </a:fld>
            <a:endParaRPr lang="en-US"/>
          </a:p>
        </p:txBody>
      </p:sp>
    </p:spTree>
    <p:extLst>
      <p:ext uri="{BB962C8B-B14F-4D97-AF65-F5344CB8AC3E}">
        <p14:creationId xmlns:p14="http://schemas.microsoft.com/office/powerpoint/2010/main" val="2067388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March 23, 2016</a:t>
            </a:r>
            <a:endParaRPr lang="en-US"/>
          </a:p>
        </p:txBody>
      </p:sp>
      <p:sp>
        <p:nvSpPr>
          <p:cNvPr id="6" name="Footer Placeholder 5"/>
          <p:cNvSpPr>
            <a:spLocks noGrp="1"/>
          </p:cNvSpPr>
          <p:nvPr>
            <p:ph type="ftr" sz="quarter" idx="11"/>
          </p:nvPr>
        </p:nvSpPr>
        <p:spPr/>
        <p:txBody>
          <a:bodyPr/>
          <a:lstStyle/>
          <a:p>
            <a:r>
              <a:rPr lang="en-US" smtClean="0"/>
              <a:t>Paul Schlichtman</a:t>
            </a:r>
            <a:endParaRPr lang="en-US"/>
          </a:p>
        </p:txBody>
      </p:sp>
      <p:sp>
        <p:nvSpPr>
          <p:cNvPr id="7" name="Slide Number Placeholder 6"/>
          <p:cNvSpPr>
            <a:spLocks noGrp="1"/>
          </p:cNvSpPr>
          <p:nvPr>
            <p:ph type="sldNum" sz="quarter" idx="12"/>
          </p:nvPr>
        </p:nvSpPr>
        <p:spPr/>
        <p:txBody>
          <a:bodyPr/>
          <a:lstStyle/>
          <a:p>
            <a:fld id="{8519FC20-4CBC-634B-8D18-FE2819A7E2DE}" type="slidenum">
              <a:rPr lang="en-US" smtClean="0"/>
              <a:t>‹#›</a:t>
            </a:fld>
            <a:endParaRPr lang="en-US"/>
          </a:p>
        </p:txBody>
      </p:sp>
    </p:spTree>
    <p:extLst>
      <p:ext uri="{BB962C8B-B14F-4D97-AF65-F5344CB8AC3E}">
        <p14:creationId xmlns:p14="http://schemas.microsoft.com/office/powerpoint/2010/main" val="79046911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March 23, 2016</a:t>
            </a:r>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Paul Schlichtman</a:t>
            </a:r>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19FC20-4CBC-634B-8D18-FE2819A7E2DE}" type="slidenum">
              <a:rPr lang="en-US" smtClean="0"/>
              <a:t>‹#›</a:t>
            </a:fld>
            <a:endParaRPr lang="en-US"/>
          </a:p>
        </p:txBody>
      </p:sp>
    </p:spTree>
    <p:extLst>
      <p:ext uri="{BB962C8B-B14F-4D97-AF65-F5344CB8AC3E}">
        <p14:creationId xmlns:p14="http://schemas.microsoft.com/office/powerpoint/2010/main" val="15898541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chart" Target="../charts/char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0.xml"/><Relationship Id="rId3" Type="http://schemas.openxmlformats.org/officeDocument/2006/relationships/chart" Target="../charts/chart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2.xml"/><Relationship Id="rId3" Type="http://schemas.openxmlformats.org/officeDocument/2006/relationships/chart" Target="../charts/chart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package" Target="../embeddings/Microsoft_Excel_Sheet1.xlsx"/><Relationship Id="rId5" Type="http://schemas.openxmlformats.org/officeDocument/2006/relationships/image" Target="../media/image5.png"/><Relationship Id="rId6" Type="http://schemas.openxmlformats.org/officeDocument/2006/relationships/oleObject" Target="../embeddings/oleObject2.bin"/><Relationship Id="rId7" Type="http://schemas.openxmlformats.org/officeDocument/2006/relationships/package" Target="../embeddings/Microsoft_Excel_Sheet2.xlsx"/><Relationship Id="rId8" Type="http://schemas.openxmlformats.org/officeDocument/2006/relationships/image" Target="../media/image6.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eekay.jpg"/>
          <p:cNvPicPr>
            <a:picLocks noChangeAspect="1"/>
          </p:cNvPicPr>
          <p:nvPr/>
        </p:nvPicPr>
        <p:blipFill>
          <a:blip r:embed="rId3">
            <a:alphaModFix amt="39000"/>
            <a:extLst>
              <a:ext uri="{28A0092B-C50C-407E-A947-70E740481C1C}">
                <a14:useLocalDpi xmlns:a14="http://schemas.microsoft.com/office/drawing/2010/main" val="0"/>
              </a:ext>
            </a:extLst>
          </a:blip>
          <a:stretch>
            <a:fillRect/>
          </a:stretch>
        </p:blipFill>
        <p:spPr>
          <a:xfrm>
            <a:off x="0" y="25400"/>
            <a:ext cx="10659292" cy="6858000"/>
          </a:xfrm>
          <a:prstGeom prst="rect">
            <a:avLst/>
          </a:prstGeom>
        </p:spPr>
      </p:pic>
      <p:sp>
        <p:nvSpPr>
          <p:cNvPr id="2" name="Title 1"/>
          <p:cNvSpPr>
            <a:spLocks noGrp="1"/>
          </p:cNvSpPr>
          <p:nvPr>
            <p:ph type="ctrTitle"/>
          </p:nvPr>
        </p:nvSpPr>
        <p:spPr>
          <a:xfrm>
            <a:off x="0" y="2619337"/>
            <a:ext cx="7543800" cy="2486065"/>
          </a:xfrm>
        </p:spPr>
        <p:txBody>
          <a:bodyPr>
            <a:normAutofit fontScale="90000"/>
          </a:bodyPr>
          <a:lstStyle/>
          <a:p>
            <a:r>
              <a:rPr lang="en-US" b="1" dirty="0" smtClean="0">
                <a:solidFill>
                  <a:schemeClr val="tx2">
                    <a:lumMod val="50000"/>
                  </a:schemeClr>
                </a:solidFill>
                <a:latin typeface="Optima"/>
                <a:cs typeface="Optima"/>
              </a:rPr>
              <a:t>Commonwealth Charter Schools</a:t>
            </a:r>
            <a:br>
              <a:rPr lang="en-US" b="1" dirty="0" smtClean="0">
                <a:solidFill>
                  <a:schemeClr val="tx2">
                    <a:lumMod val="50000"/>
                  </a:schemeClr>
                </a:solidFill>
                <a:latin typeface="Optima"/>
                <a:cs typeface="Optima"/>
              </a:rPr>
            </a:br>
            <a:r>
              <a:rPr lang="en-US" b="1" dirty="0" smtClean="0">
                <a:solidFill>
                  <a:schemeClr val="tx2">
                    <a:lumMod val="50000"/>
                  </a:schemeClr>
                </a:solidFill>
                <a:latin typeface="Optima"/>
                <a:cs typeface="Optima"/>
              </a:rPr>
              <a:t>Question 2</a:t>
            </a:r>
            <a:br>
              <a:rPr lang="en-US" b="1" dirty="0" smtClean="0">
                <a:solidFill>
                  <a:schemeClr val="tx2">
                    <a:lumMod val="50000"/>
                  </a:schemeClr>
                </a:solidFill>
                <a:latin typeface="Optima"/>
                <a:cs typeface="Optima"/>
              </a:rPr>
            </a:br>
            <a:r>
              <a:rPr lang="en-US" b="1" dirty="0" smtClean="0">
                <a:solidFill>
                  <a:schemeClr val="tx2">
                    <a:lumMod val="50000"/>
                  </a:schemeClr>
                </a:solidFill>
                <a:latin typeface="Optima"/>
                <a:cs typeface="Optima"/>
              </a:rPr>
              <a:t>Potential Impact on</a:t>
            </a:r>
            <a:br>
              <a:rPr lang="en-US" b="1" dirty="0" smtClean="0">
                <a:solidFill>
                  <a:schemeClr val="tx2">
                    <a:lumMod val="50000"/>
                  </a:schemeClr>
                </a:solidFill>
                <a:latin typeface="Optima"/>
                <a:cs typeface="Optima"/>
              </a:rPr>
            </a:br>
            <a:r>
              <a:rPr lang="en-US" b="1" dirty="0" smtClean="0">
                <a:solidFill>
                  <a:schemeClr val="tx2">
                    <a:lumMod val="50000"/>
                  </a:schemeClr>
                </a:solidFill>
                <a:latin typeface="Optima"/>
                <a:cs typeface="Optima"/>
              </a:rPr>
              <a:t>Arlington Public Schools</a:t>
            </a:r>
            <a:endParaRPr lang="en-US" b="1" dirty="0">
              <a:solidFill>
                <a:schemeClr val="tx2">
                  <a:lumMod val="50000"/>
                </a:schemeClr>
              </a:solidFill>
              <a:latin typeface="Optima"/>
              <a:cs typeface="Optima"/>
            </a:endParaRPr>
          </a:p>
        </p:txBody>
      </p:sp>
      <p:sp>
        <p:nvSpPr>
          <p:cNvPr id="3" name="Subtitle 2"/>
          <p:cNvSpPr>
            <a:spLocks noGrp="1"/>
          </p:cNvSpPr>
          <p:nvPr>
            <p:ph type="subTitle" idx="1"/>
          </p:nvPr>
        </p:nvSpPr>
        <p:spPr>
          <a:xfrm>
            <a:off x="114300" y="5105400"/>
            <a:ext cx="7429500" cy="1752600"/>
          </a:xfrm>
        </p:spPr>
        <p:txBody>
          <a:bodyPr>
            <a:normAutofit/>
          </a:bodyPr>
          <a:lstStyle/>
          <a:p>
            <a:r>
              <a:rPr lang="en-US" b="1" dirty="0" smtClean="0">
                <a:solidFill>
                  <a:schemeClr val="accent1">
                    <a:lumMod val="75000"/>
                  </a:schemeClr>
                </a:solidFill>
                <a:latin typeface="Optima"/>
                <a:cs typeface="Optima"/>
              </a:rPr>
              <a:t>Paul Schlichtman</a:t>
            </a:r>
            <a:br>
              <a:rPr lang="en-US" b="1" dirty="0" smtClean="0">
                <a:solidFill>
                  <a:schemeClr val="accent1">
                    <a:lumMod val="75000"/>
                  </a:schemeClr>
                </a:solidFill>
                <a:latin typeface="Optima"/>
                <a:cs typeface="Optima"/>
              </a:rPr>
            </a:br>
            <a:r>
              <a:rPr lang="en-US" b="1" dirty="0" smtClean="0">
                <a:solidFill>
                  <a:schemeClr val="accent1">
                    <a:lumMod val="75000"/>
                  </a:schemeClr>
                </a:solidFill>
                <a:latin typeface="Optima"/>
                <a:cs typeface="Optima"/>
              </a:rPr>
              <a:t>Arlington School Committee</a:t>
            </a:r>
            <a:endParaRPr lang="en-US" b="1" dirty="0">
              <a:solidFill>
                <a:schemeClr val="accent1">
                  <a:lumMod val="75000"/>
                </a:schemeClr>
              </a:solidFill>
              <a:latin typeface="Optima"/>
              <a:cs typeface="Optima"/>
            </a:endParaRPr>
          </a:p>
          <a:p>
            <a:r>
              <a:rPr lang="en-US" b="1" dirty="0" smtClean="0">
                <a:solidFill>
                  <a:schemeClr val="accent1">
                    <a:lumMod val="75000"/>
                  </a:schemeClr>
                </a:solidFill>
                <a:latin typeface="Optima"/>
                <a:cs typeface="Optima"/>
              </a:rPr>
              <a:t>September 24, 2016</a:t>
            </a:r>
            <a:endParaRPr lang="en-US" b="1" dirty="0">
              <a:solidFill>
                <a:schemeClr val="accent1">
                  <a:lumMod val="75000"/>
                </a:schemeClr>
              </a:solidFill>
              <a:latin typeface="Optima"/>
              <a:cs typeface="Optima"/>
            </a:endParaRPr>
          </a:p>
        </p:txBody>
      </p:sp>
      <p:sp>
        <p:nvSpPr>
          <p:cNvPr id="7" name="Slide Number Placeholder 6"/>
          <p:cNvSpPr>
            <a:spLocks noGrp="1"/>
          </p:cNvSpPr>
          <p:nvPr>
            <p:ph type="sldNum" sz="quarter" idx="12"/>
          </p:nvPr>
        </p:nvSpPr>
        <p:spPr/>
        <p:txBody>
          <a:bodyPr/>
          <a:lstStyle/>
          <a:p>
            <a:fld id="{8519FC20-4CBC-634B-8D18-FE2819A7E2DE}" type="slidenum">
              <a:rPr lang="en-US" smtClean="0"/>
              <a:t>1</a:t>
            </a:fld>
            <a:endParaRPr lang="en-US"/>
          </a:p>
        </p:txBody>
      </p:sp>
    </p:spTree>
    <p:extLst>
      <p:ext uri="{BB962C8B-B14F-4D97-AF65-F5344CB8AC3E}">
        <p14:creationId xmlns:p14="http://schemas.microsoft.com/office/powerpoint/2010/main" val="223842172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89" y="15479"/>
            <a:ext cx="9014413" cy="1143000"/>
          </a:xfrm>
        </p:spPr>
        <p:txBody>
          <a:bodyPr>
            <a:noAutofit/>
          </a:bodyPr>
          <a:lstStyle/>
          <a:p>
            <a:r>
              <a:rPr lang="en-US" sz="3600" b="1" dirty="0" smtClean="0">
                <a:solidFill>
                  <a:schemeClr val="tx2">
                    <a:lumMod val="50000"/>
                  </a:schemeClr>
                </a:solidFill>
                <a:latin typeface="Optima"/>
                <a:cs typeface="Optima"/>
              </a:rPr>
              <a:t>Most cities and towns spend in excess of state requirements.</a:t>
            </a:r>
            <a:endParaRPr lang="en-US" sz="3600" dirty="0"/>
          </a:p>
        </p:txBody>
      </p:sp>
      <p:graphicFrame>
        <p:nvGraphicFramePr>
          <p:cNvPr id="3" name="Chart 2"/>
          <p:cNvGraphicFramePr>
            <a:graphicFrameLocks noGrp="1"/>
          </p:cNvGraphicFramePr>
          <p:nvPr>
            <p:extLst>
              <p:ext uri="{D42A27DB-BD31-4B8C-83A1-F6EECF244321}">
                <p14:modId xmlns:p14="http://schemas.microsoft.com/office/powerpoint/2010/main" val="2460205004"/>
              </p:ext>
            </p:extLst>
          </p:nvPr>
        </p:nvGraphicFramePr>
        <p:xfrm>
          <a:off x="287084" y="1030941"/>
          <a:ext cx="8569832" cy="5827059"/>
        </p:xfrm>
        <a:graphic>
          <a:graphicData uri="http://schemas.openxmlformats.org/drawingml/2006/chart">
            <c:chart xmlns:c="http://schemas.openxmlformats.org/drawingml/2006/chart" xmlns:r="http://schemas.openxmlformats.org/officeDocument/2006/relationships" r:id="rId2"/>
          </a:graphicData>
        </a:graphic>
      </p:graphicFrame>
      <p:sp>
        <p:nvSpPr>
          <p:cNvPr id="6" name="Slide Number Placeholder 5"/>
          <p:cNvSpPr>
            <a:spLocks noGrp="1"/>
          </p:cNvSpPr>
          <p:nvPr>
            <p:ph type="sldNum" sz="quarter" idx="12"/>
          </p:nvPr>
        </p:nvSpPr>
        <p:spPr/>
        <p:txBody>
          <a:bodyPr/>
          <a:lstStyle/>
          <a:p>
            <a:fld id="{8519FC20-4CBC-634B-8D18-FE2819A7E2DE}" type="slidenum">
              <a:rPr lang="en-US" smtClean="0"/>
              <a:t>10</a:t>
            </a:fld>
            <a:endParaRPr lang="en-US"/>
          </a:p>
        </p:txBody>
      </p:sp>
    </p:spTree>
    <p:extLst>
      <p:ext uri="{BB962C8B-B14F-4D97-AF65-F5344CB8AC3E}">
        <p14:creationId xmlns:p14="http://schemas.microsoft.com/office/powerpoint/2010/main" val="330207288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395"/>
            <a:ext cx="8229600" cy="1143000"/>
          </a:xfrm>
        </p:spPr>
        <p:txBody>
          <a:bodyPr>
            <a:noAutofit/>
          </a:bodyPr>
          <a:lstStyle/>
          <a:p>
            <a:r>
              <a:rPr lang="en-US" sz="3600" b="1" dirty="0" smtClean="0">
                <a:solidFill>
                  <a:schemeClr val="tx2">
                    <a:lumMod val="50000"/>
                  </a:schemeClr>
                </a:solidFill>
                <a:latin typeface="Optima"/>
                <a:cs typeface="Optima"/>
              </a:rPr>
              <a:t>Arlington public school funding under Education Reform: FY93-FY16</a:t>
            </a:r>
            <a:endParaRPr lang="en-US" sz="3600" dirty="0"/>
          </a:p>
        </p:txBody>
      </p:sp>
      <p:graphicFrame>
        <p:nvGraphicFramePr>
          <p:cNvPr id="3" name="Chart 2"/>
          <p:cNvGraphicFramePr>
            <a:graphicFrameLocks noGrp="1"/>
          </p:cNvGraphicFramePr>
          <p:nvPr>
            <p:extLst>
              <p:ext uri="{D42A27DB-BD31-4B8C-83A1-F6EECF244321}">
                <p14:modId xmlns:p14="http://schemas.microsoft.com/office/powerpoint/2010/main" val="298859119"/>
              </p:ext>
            </p:extLst>
          </p:nvPr>
        </p:nvGraphicFramePr>
        <p:xfrm>
          <a:off x="288354" y="1028493"/>
          <a:ext cx="8567295" cy="5829508"/>
        </p:xfrm>
        <a:graphic>
          <a:graphicData uri="http://schemas.openxmlformats.org/drawingml/2006/chart">
            <c:chart xmlns:c="http://schemas.openxmlformats.org/drawingml/2006/chart" xmlns:r="http://schemas.openxmlformats.org/officeDocument/2006/relationships" r:id="rId2"/>
          </a:graphicData>
        </a:graphic>
      </p:graphicFrame>
      <p:sp>
        <p:nvSpPr>
          <p:cNvPr id="6" name="Slide Number Placeholder 5"/>
          <p:cNvSpPr>
            <a:spLocks noGrp="1"/>
          </p:cNvSpPr>
          <p:nvPr>
            <p:ph type="sldNum" sz="quarter" idx="12"/>
          </p:nvPr>
        </p:nvSpPr>
        <p:spPr/>
        <p:txBody>
          <a:bodyPr/>
          <a:lstStyle/>
          <a:p>
            <a:fld id="{8519FC20-4CBC-634B-8D18-FE2819A7E2DE}" type="slidenum">
              <a:rPr lang="en-US" smtClean="0"/>
              <a:t>11</a:t>
            </a:fld>
            <a:endParaRPr lang="en-US"/>
          </a:p>
        </p:txBody>
      </p:sp>
    </p:spTree>
    <p:extLst>
      <p:ext uri="{BB962C8B-B14F-4D97-AF65-F5344CB8AC3E}">
        <p14:creationId xmlns:p14="http://schemas.microsoft.com/office/powerpoint/2010/main" val="47512841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noGrp="1"/>
          </p:cNvGraphicFramePr>
          <p:nvPr>
            <p:extLst>
              <p:ext uri="{D42A27DB-BD31-4B8C-83A1-F6EECF244321}">
                <p14:modId xmlns:p14="http://schemas.microsoft.com/office/powerpoint/2010/main" val="2176509321"/>
              </p:ext>
            </p:extLst>
          </p:nvPr>
        </p:nvGraphicFramePr>
        <p:xfrm>
          <a:off x="2" y="1060153"/>
          <a:ext cx="8578273" cy="584200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5896222" y="145060"/>
            <a:ext cx="3140465" cy="3651625"/>
          </a:xfrm>
        </p:spPr>
        <p:txBody>
          <a:bodyPr>
            <a:normAutofit/>
          </a:bodyPr>
          <a:lstStyle/>
          <a:p>
            <a:r>
              <a:rPr lang="en-US" b="1" dirty="0" smtClean="0">
                <a:solidFill>
                  <a:schemeClr val="tx2">
                    <a:lumMod val="50000"/>
                  </a:schemeClr>
                </a:solidFill>
                <a:latin typeface="Optima"/>
                <a:cs typeface="Optima"/>
              </a:rPr>
              <a:t>FY16:</a:t>
            </a:r>
            <a:br>
              <a:rPr lang="en-US" b="1" dirty="0" smtClean="0">
                <a:solidFill>
                  <a:schemeClr val="tx2">
                    <a:lumMod val="50000"/>
                  </a:schemeClr>
                </a:solidFill>
                <a:latin typeface="Optima"/>
                <a:cs typeface="Optima"/>
              </a:rPr>
            </a:br>
            <a:r>
              <a:rPr lang="en-US" b="1" dirty="0" smtClean="0">
                <a:solidFill>
                  <a:schemeClr val="tx2">
                    <a:lumMod val="50000"/>
                  </a:schemeClr>
                </a:solidFill>
                <a:latin typeface="Optima"/>
                <a:cs typeface="Optima"/>
              </a:rPr>
              <a:t>Arlington</a:t>
            </a:r>
            <a:br>
              <a:rPr lang="en-US" b="1" dirty="0" smtClean="0">
                <a:solidFill>
                  <a:schemeClr val="tx2">
                    <a:lumMod val="50000"/>
                  </a:schemeClr>
                </a:solidFill>
                <a:latin typeface="Optima"/>
                <a:cs typeface="Optima"/>
              </a:rPr>
            </a:br>
            <a:r>
              <a:rPr lang="en-US" b="1" dirty="0" smtClean="0">
                <a:solidFill>
                  <a:schemeClr val="tx2">
                    <a:lumMod val="50000"/>
                  </a:schemeClr>
                </a:solidFill>
                <a:latin typeface="Optima"/>
                <a:cs typeface="Optima"/>
              </a:rPr>
              <a:t>spends at 131.9% of foundation.</a:t>
            </a:r>
            <a:endParaRPr lang="en-US" dirty="0"/>
          </a:p>
        </p:txBody>
      </p:sp>
      <p:sp>
        <p:nvSpPr>
          <p:cNvPr id="6" name="Slide Number Placeholder 5"/>
          <p:cNvSpPr>
            <a:spLocks noGrp="1"/>
          </p:cNvSpPr>
          <p:nvPr>
            <p:ph type="sldNum" sz="quarter" idx="12"/>
          </p:nvPr>
        </p:nvSpPr>
        <p:spPr/>
        <p:txBody>
          <a:bodyPr/>
          <a:lstStyle/>
          <a:p>
            <a:fld id="{8519FC20-4CBC-634B-8D18-FE2819A7E2DE}" type="slidenum">
              <a:rPr lang="en-US" smtClean="0"/>
              <a:t>12</a:t>
            </a:fld>
            <a:endParaRPr lang="en-US"/>
          </a:p>
        </p:txBody>
      </p:sp>
    </p:spTree>
    <p:extLst>
      <p:ext uri="{BB962C8B-B14F-4D97-AF65-F5344CB8AC3E}">
        <p14:creationId xmlns:p14="http://schemas.microsoft.com/office/powerpoint/2010/main" val="278499561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noGrp="1"/>
          </p:cNvGraphicFramePr>
          <p:nvPr>
            <p:extLst>
              <p:ext uri="{D42A27DB-BD31-4B8C-83A1-F6EECF244321}">
                <p14:modId xmlns:p14="http://schemas.microsoft.com/office/powerpoint/2010/main" val="3624607958"/>
              </p:ext>
            </p:extLst>
          </p:nvPr>
        </p:nvGraphicFramePr>
        <p:xfrm>
          <a:off x="2" y="1060153"/>
          <a:ext cx="8578273" cy="584200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5896222" y="145059"/>
            <a:ext cx="3140465" cy="5504612"/>
          </a:xfrm>
        </p:spPr>
        <p:txBody>
          <a:bodyPr>
            <a:normAutofit/>
          </a:bodyPr>
          <a:lstStyle/>
          <a:p>
            <a:r>
              <a:rPr lang="en-US" b="1" dirty="0" smtClean="0">
                <a:solidFill>
                  <a:srgbClr val="953735"/>
                </a:solidFill>
                <a:latin typeface="Optima"/>
                <a:cs typeface="Optima"/>
              </a:rPr>
              <a:t>FY16:</a:t>
            </a:r>
            <a:br>
              <a:rPr lang="en-US" b="1" dirty="0" smtClean="0">
                <a:solidFill>
                  <a:srgbClr val="953735"/>
                </a:solidFill>
                <a:latin typeface="Optima"/>
                <a:cs typeface="Optima"/>
              </a:rPr>
            </a:br>
            <a:r>
              <a:rPr lang="en-US" b="1" dirty="0" smtClean="0">
                <a:solidFill>
                  <a:srgbClr val="953735"/>
                </a:solidFill>
                <a:latin typeface="Optima"/>
                <a:cs typeface="Optima"/>
              </a:rPr>
              <a:t>Arlington</a:t>
            </a:r>
            <a:br>
              <a:rPr lang="en-US" b="1" dirty="0" smtClean="0">
                <a:solidFill>
                  <a:srgbClr val="953735"/>
                </a:solidFill>
                <a:latin typeface="Optima"/>
                <a:cs typeface="Optima"/>
              </a:rPr>
            </a:br>
            <a:r>
              <a:rPr lang="en-US" b="1" dirty="0" smtClean="0">
                <a:solidFill>
                  <a:srgbClr val="953735"/>
                </a:solidFill>
                <a:latin typeface="Optima"/>
                <a:cs typeface="Optima"/>
              </a:rPr>
              <a:t>spends at 526.8% of foundation on out-of-district SPED.</a:t>
            </a:r>
            <a:endParaRPr lang="en-US" dirty="0">
              <a:solidFill>
                <a:srgbClr val="953735"/>
              </a:solidFill>
            </a:endParaRPr>
          </a:p>
        </p:txBody>
      </p:sp>
      <p:sp>
        <p:nvSpPr>
          <p:cNvPr id="6" name="Slide Number Placeholder 5"/>
          <p:cNvSpPr>
            <a:spLocks noGrp="1"/>
          </p:cNvSpPr>
          <p:nvPr>
            <p:ph type="sldNum" sz="quarter" idx="12"/>
          </p:nvPr>
        </p:nvSpPr>
        <p:spPr/>
        <p:txBody>
          <a:bodyPr/>
          <a:lstStyle/>
          <a:p>
            <a:fld id="{8519FC20-4CBC-634B-8D18-FE2819A7E2DE}" type="slidenum">
              <a:rPr lang="en-US" smtClean="0"/>
              <a:t>13</a:t>
            </a:fld>
            <a:endParaRPr lang="en-US"/>
          </a:p>
        </p:txBody>
      </p:sp>
    </p:spTree>
    <p:extLst>
      <p:ext uri="{BB962C8B-B14F-4D97-AF65-F5344CB8AC3E}">
        <p14:creationId xmlns:p14="http://schemas.microsoft.com/office/powerpoint/2010/main" val="404310187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noGrp="1"/>
          </p:cNvGraphicFramePr>
          <p:nvPr>
            <p:extLst>
              <p:ext uri="{D42A27DB-BD31-4B8C-83A1-F6EECF244321}">
                <p14:modId xmlns:p14="http://schemas.microsoft.com/office/powerpoint/2010/main" val="1603682261"/>
              </p:ext>
            </p:extLst>
          </p:nvPr>
        </p:nvGraphicFramePr>
        <p:xfrm>
          <a:off x="2" y="1060153"/>
          <a:ext cx="8578273" cy="584200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5896222" y="145057"/>
            <a:ext cx="3140465" cy="5465739"/>
          </a:xfrm>
        </p:spPr>
        <p:txBody>
          <a:bodyPr>
            <a:normAutofit/>
          </a:bodyPr>
          <a:lstStyle/>
          <a:p>
            <a:r>
              <a:rPr lang="en-US" b="1" dirty="0" smtClean="0">
                <a:solidFill>
                  <a:srgbClr val="E46C24"/>
                </a:solidFill>
                <a:latin typeface="Optima"/>
                <a:cs typeface="Optima"/>
              </a:rPr>
              <a:t>FY16:</a:t>
            </a:r>
            <a:br>
              <a:rPr lang="en-US" b="1" dirty="0" smtClean="0">
                <a:solidFill>
                  <a:srgbClr val="E46C24"/>
                </a:solidFill>
                <a:latin typeface="Optima"/>
                <a:cs typeface="Optima"/>
              </a:rPr>
            </a:br>
            <a:r>
              <a:rPr lang="en-US" b="1" dirty="0" smtClean="0">
                <a:solidFill>
                  <a:srgbClr val="E46C24"/>
                </a:solidFill>
                <a:latin typeface="Optima"/>
                <a:cs typeface="Optima"/>
              </a:rPr>
              <a:t>Arlington</a:t>
            </a:r>
            <a:br>
              <a:rPr lang="en-US" b="1" dirty="0" smtClean="0">
                <a:solidFill>
                  <a:srgbClr val="E46C24"/>
                </a:solidFill>
                <a:latin typeface="Optima"/>
                <a:cs typeface="Optima"/>
              </a:rPr>
            </a:br>
            <a:r>
              <a:rPr lang="en-US" b="1" dirty="0" smtClean="0">
                <a:solidFill>
                  <a:srgbClr val="E46C24"/>
                </a:solidFill>
                <a:latin typeface="Optima"/>
                <a:cs typeface="Optima"/>
              </a:rPr>
              <a:t>spends at 240.0% of foundation on</a:t>
            </a:r>
            <a:br>
              <a:rPr lang="en-US" b="1" dirty="0" smtClean="0">
                <a:solidFill>
                  <a:srgbClr val="E46C24"/>
                </a:solidFill>
                <a:latin typeface="Optima"/>
                <a:cs typeface="Optima"/>
              </a:rPr>
            </a:br>
            <a:r>
              <a:rPr lang="en-US" b="1" dirty="0" smtClean="0">
                <a:solidFill>
                  <a:srgbClr val="E46C24"/>
                </a:solidFill>
                <a:latin typeface="Optima"/>
                <a:cs typeface="Optima"/>
              </a:rPr>
              <a:t>in-district SPED.</a:t>
            </a:r>
            <a:endParaRPr lang="en-US" dirty="0">
              <a:solidFill>
                <a:srgbClr val="E46C24"/>
              </a:solidFill>
            </a:endParaRPr>
          </a:p>
        </p:txBody>
      </p:sp>
      <p:sp>
        <p:nvSpPr>
          <p:cNvPr id="6" name="Slide Number Placeholder 5"/>
          <p:cNvSpPr>
            <a:spLocks noGrp="1"/>
          </p:cNvSpPr>
          <p:nvPr>
            <p:ph type="sldNum" sz="quarter" idx="12"/>
          </p:nvPr>
        </p:nvSpPr>
        <p:spPr/>
        <p:txBody>
          <a:bodyPr/>
          <a:lstStyle/>
          <a:p>
            <a:fld id="{8519FC20-4CBC-634B-8D18-FE2819A7E2DE}" type="slidenum">
              <a:rPr lang="en-US" smtClean="0"/>
              <a:t>14</a:t>
            </a:fld>
            <a:endParaRPr lang="en-US"/>
          </a:p>
        </p:txBody>
      </p:sp>
    </p:spTree>
    <p:extLst>
      <p:ext uri="{BB962C8B-B14F-4D97-AF65-F5344CB8AC3E}">
        <p14:creationId xmlns:p14="http://schemas.microsoft.com/office/powerpoint/2010/main" val="34635686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noGrp="1"/>
          </p:cNvGraphicFramePr>
          <p:nvPr>
            <p:extLst>
              <p:ext uri="{D42A27DB-BD31-4B8C-83A1-F6EECF244321}">
                <p14:modId xmlns:p14="http://schemas.microsoft.com/office/powerpoint/2010/main" val="3778399237"/>
              </p:ext>
            </p:extLst>
          </p:nvPr>
        </p:nvGraphicFramePr>
        <p:xfrm>
          <a:off x="2" y="1060153"/>
          <a:ext cx="8578273" cy="584200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5896222" y="157760"/>
            <a:ext cx="3140465" cy="6437585"/>
          </a:xfrm>
        </p:spPr>
        <p:txBody>
          <a:bodyPr>
            <a:normAutofit/>
          </a:bodyPr>
          <a:lstStyle/>
          <a:p>
            <a:r>
              <a:rPr lang="en-US" b="1" dirty="0" smtClean="0">
                <a:solidFill>
                  <a:srgbClr val="4F81BD"/>
                </a:solidFill>
                <a:latin typeface="Optima"/>
                <a:cs typeface="Optima"/>
              </a:rPr>
              <a:t>FY16:</a:t>
            </a:r>
            <a:br>
              <a:rPr lang="en-US" b="1" dirty="0" smtClean="0">
                <a:solidFill>
                  <a:srgbClr val="4F81BD"/>
                </a:solidFill>
                <a:latin typeface="Optima"/>
                <a:cs typeface="Optima"/>
              </a:rPr>
            </a:br>
            <a:r>
              <a:rPr lang="en-US" b="1" dirty="0" smtClean="0">
                <a:solidFill>
                  <a:srgbClr val="4F81BD"/>
                </a:solidFill>
                <a:latin typeface="Optima"/>
                <a:cs typeface="Optima"/>
              </a:rPr>
              <a:t>Arlington</a:t>
            </a:r>
            <a:br>
              <a:rPr lang="en-US" b="1" dirty="0" smtClean="0">
                <a:solidFill>
                  <a:srgbClr val="4F81BD"/>
                </a:solidFill>
                <a:latin typeface="Optima"/>
                <a:cs typeface="Optima"/>
              </a:rPr>
            </a:br>
            <a:r>
              <a:rPr lang="en-US" b="1" dirty="0" smtClean="0">
                <a:solidFill>
                  <a:srgbClr val="4F81BD"/>
                </a:solidFill>
                <a:latin typeface="Optima"/>
                <a:cs typeface="Optima"/>
              </a:rPr>
              <a:t>spends at 106.4% of foundation</a:t>
            </a:r>
            <a:br>
              <a:rPr lang="en-US" b="1" dirty="0" smtClean="0">
                <a:solidFill>
                  <a:srgbClr val="4F81BD"/>
                </a:solidFill>
                <a:latin typeface="Optima"/>
                <a:cs typeface="Optima"/>
              </a:rPr>
            </a:br>
            <a:r>
              <a:rPr lang="en-US" b="1" dirty="0" smtClean="0">
                <a:solidFill>
                  <a:srgbClr val="4F81BD"/>
                </a:solidFill>
                <a:latin typeface="Optima"/>
                <a:cs typeface="Optima"/>
              </a:rPr>
              <a:t>on all non-SPED line items.</a:t>
            </a:r>
            <a:endParaRPr lang="en-US" dirty="0">
              <a:solidFill>
                <a:srgbClr val="4F81BD"/>
              </a:solidFill>
            </a:endParaRPr>
          </a:p>
        </p:txBody>
      </p:sp>
      <p:sp>
        <p:nvSpPr>
          <p:cNvPr id="6" name="Slide Number Placeholder 5"/>
          <p:cNvSpPr>
            <a:spLocks noGrp="1"/>
          </p:cNvSpPr>
          <p:nvPr>
            <p:ph type="sldNum" sz="quarter" idx="12"/>
          </p:nvPr>
        </p:nvSpPr>
        <p:spPr/>
        <p:txBody>
          <a:bodyPr/>
          <a:lstStyle/>
          <a:p>
            <a:fld id="{8519FC20-4CBC-634B-8D18-FE2819A7E2DE}" type="slidenum">
              <a:rPr lang="en-US" smtClean="0"/>
              <a:t>15</a:t>
            </a:fld>
            <a:endParaRPr lang="en-US"/>
          </a:p>
        </p:txBody>
      </p:sp>
    </p:spTree>
    <p:extLst>
      <p:ext uri="{BB962C8B-B14F-4D97-AF65-F5344CB8AC3E}">
        <p14:creationId xmlns:p14="http://schemas.microsoft.com/office/powerpoint/2010/main" val="33492440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noGrp="1"/>
          </p:cNvGraphicFramePr>
          <p:nvPr>
            <p:extLst>
              <p:ext uri="{D42A27DB-BD31-4B8C-83A1-F6EECF244321}">
                <p14:modId xmlns:p14="http://schemas.microsoft.com/office/powerpoint/2010/main" val="1410146881"/>
              </p:ext>
            </p:extLst>
          </p:nvPr>
        </p:nvGraphicFramePr>
        <p:xfrm>
          <a:off x="289966" y="859857"/>
          <a:ext cx="8564071" cy="5821771"/>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4129980" y="809624"/>
            <a:ext cx="4724057" cy="6048376"/>
          </a:xfrm>
        </p:spPr>
        <p:txBody>
          <a:bodyPr>
            <a:normAutofit fontScale="90000"/>
          </a:bodyPr>
          <a:lstStyle/>
          <a:p>
            <a:pPr algn="l"/>
            <a:r>
              <a:rPr lang="en-US" sz="3600" b="1" dirty="0" smtClean="0">
                <a:solidFill>
                  <a:srgbClr val="C0504D"/>
                </a:solidFill>
                <a:latin typeface="Optima"/>
                <a:cs typeface="Optima"/>
              </a:rPr>
              <a:t>• Entitlement, not subject to appropriation</a:t>
            </a:r>
            <a:br>
              <a:rPr lang="en-US" sz="3600" b="1" dirty="0" smtClean="0">
                <a:solidFill>
                  <a:srgbClr val="C0504D"/>
                </a:solidFill>
                <a:latin typeface="Optima"/>
                <a:cs typeface="Optima"/>
              </a:rPr>
            </a:br>
            <a:r>
              <a:rPr lang="en-US" sz="3600" b="1" dirty="0" smtClean="0">
                <a:solidFill>
                  <a:srgbClr val="C0504D"/>
                </a:solidFill>
                <a:latin typeface="Optima"/>
                <a:cs typeface="Optima"/>
              </a:rPr>
              <a:t/>
            </a:r>
            <a:br>
              <a:rPr lang="en-US" sz="3600" b="1" dirty="0" smtClean="0">
                <a:solidFill>
                  <a:srgbClr val="C0504D"/>
                </a:solidFill>
                <a:latin typeface="Optima"/>
                <a:cs typeface="Optima"/>
              </a:rPr>
            </a:br>
            <a:r>
              <a:rPr lang="en-US" sz="3600" b="1" dirty="0" smtClean="0">
                <a:solidFill>
                  <a:srgbClr val="C0504D"/>
                </a:solidFill>
                <a:latin typeface="Optima"/>
                <a:cs typeface="Optima"/>
              </a:rPr>
              <a:t>• Garnished from sending town’s Chapter 70 appropriation</a:t>
            </a:r>
            <a:br>
              <a:rPr lang="en-US" sz="3600" b="1" dirty="0" smtClean="0">
                <a:solidFill>
                  <a:srgbClr val="C0504D"/>
                </a:solidFill>
                <a:latin typeface="Optima"/>
                <a:cs typeface="Optima"/>
              </a:rPr>
            </a:br>
            <a:r>
              <a:rPr lang="en-US" sz="3600" b="1" dirty="0" smtClean="0">
                <a:solidFill>
                  <a:srgbClr val="C0504D"/>
                </a:solidFill>
                <a:latin typeface="Optima"/>
                <a:cs typeface="Optima"/>
              </a:rPr>
              <a:t/>
            </a:r>
            <a:br>
              <a:rPr lang="en-US" sz="3600" b="1" dirty="0" smtClean="0">
                <a:solidFill>
                  <a:srgbClr val="C0504D"/>
                </a:solidFill>
                <a:latin typeface="Optima"/>
                <a:cs typeface="Optima"/>
              </a:rPr>
            </a:br>
            <a:r>
              <a:rPr lang="en-US" sz="3600" b="1" dirty="0" smtClean="0">
                <a:solidFill>
                  <a:srgbClr val="C0504D"/>
                </a:solidFill>
                <a:latin typeface="Optima"/>
                <a:cs typeface="Optima"/>
              </a:rPr>
              <a:t>• Based on average per-pupil spending.</a:t>
            </a:r>
            <a:br>
              <a:rPr lang="en-US" sz="3600" b="1" dirty="0" smtClean="0">
                <a:solidFill>
                  <a:srgbClr val="C0504D"/>
                </a:solidFill>
                <a:latin typeface="Optima"/>
                <a:cs typeface="Optima"/>
              </a:rPr>
            </a:br>
            <a:r>
              <a:rPr lang="en-US" sz="3600" b="1" dirty="0" smtClean="0">
                <a:solidFill>
                  <a:srgbClr val="C0504D"/>
                </a:solidFill>
                <a:latin typeface="Optima"/>
                <a:cs typeface="Optima"/>
              </a:rPr>
              <a:t/>
            </a:r>
            <a:br>
              <a:rPr lang="en-US" sz="3600" b="1" dirty="0" smtClean="0">
                <a:solidFill>
                  <a:srgbClr val="C0504D"/>
                </a:solidFill>
                <a:latin typeface="Optima"/>
                <a:cs typeface="Optima"/>
              </a:rPr>
            </a:br>
            <a:r>
              <a:rPr lang="en-US" sz="2700" b="1" dirty="0" smtClean="0">
                <a:solidFill>
                  <a:srgbClr val="C0504D"/>
                </a:solidFill>
                <a:latin typeface="Optima"/>
                <a:cs typeface="Optima"/>
              </a:rPr>
              <a:t>(FY 17 projected charter per-pupil, $13,777)</a:t>
            </a:r>
            <a:endParaRPr lang="en-US" sz="2700" dirty="0">
              <a:solidFill>
                <a:schemeClr val="accent1">
                  <a:lumMod val="60000"/>
                  <a:lumOff val="40000"/>
                </a:schemeClr>
              </a:solidFill>
            </a:endParaRPr>
          </a:p>
        </p:txBody>
      </p:sp>
      <p:sp>
        <p:nvSpPr>
          <p:cNvPr id="4" name="Rectangle 3"/>
          <p:cNvSpPr/>
          <p:nvPr/>
        </p:nvSpPr>
        <p:spPr>
          <a:xfrm>
            <a:off x="1771181" y="90417"/>
            <a:ext cx="6220448" cy="769441"/>
          </a:xfrm>
          <a:prstGeom prst="rect">
            <a:avLst/>
          </a:prstGeom>
        </p:spPr>
        <p:txBody>
          <a:bodyPr wrap="square">
            <a:spAutoFit/>
          </a:bodyPr>
          <a:lstStyle/>
          <a:p>
            <a:pPr algn="ctr"/>
            <a:r>
              <a:rPr lang="en-US" sz="4400" b="1" dirty="0" smtClean="0">
                <a:solidFill>
                  <a:schemeClr val="tx2">
                    <a:lumMod val="50000"/>
                  </a:schemeClr>
                </a:solidFill>
                <a:latin typeface="Optima"/>
                <a:cs typeface="Optima"/>
              </a:rPr>
              <a:t>Charter school funding:</a:t>
            </a:r>
            <a:endParaRPr lang="en-US" sz="4400" dirty="0"/>
          </a:p>
        </p:txBody>
      </p:sp>
      <p:sp>
        <p:nvSpPr>
          <p:cNvPr id="7" name="Slide Number Placeholder 6"/>
          <p:cNvSpPr>
            <a:spLocks noGrp="1"/>
          </p:cNvSpPr>
          <p:nvPr>
            <p:ph type="sldNum" sz="quarter" idx="12"/>
          </p:nvPr>
        </p:nvSpPr>
        <p:spPr/>
        <p:txBody>
          <a:bodyPr/>
          <a:lstStyle/>
          <a:p>
            <a:fld id="{8519FC20-4CBC-634B-8D18-FE2819A7E2DE}" type="slidenum">
              <a:rPr lang="en-US" smtClean="0"/>
              <a:t>16</a:t>
            </a:fld>
            <a:endParaRPr lang="en-US"/>
          </a:p>
        </p:txBody>
      </p:sp>
    </p:spTree>
    <p:extLst>
      <p:ext uri="{BB962C8B-B14F-4D97-AF65-F5344CB8AC3E}">
        <p14:creationId xmlns:p14="http://schemas.microsoft.com/office/powerpoint/2010/main" val="332149492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noGrp="1"/>
          </p:cNvGraphicFramePr>
          <p:nvPr>
            <p:extLst>
              <p:ext uri="{D42A27DB-BD31-4B8C-83A1-F6EECF244321}">
                <p14:modId xmlns:p14="http://schemas.microsoft.com/office/powerpoint/2010/main" val="3785483425"/>
              </p:ext>
            </p:extLst>
          </p:nvPr>
        </p:nvGraphicFramePr>
        <p:xfrm>
          <a:off x="289966" y="859857"/>
          <a:ext cx="8564071" cy="5821771"/>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4129980" y="1093518"/>
            <a:ext cx="4724057" cy="5150113"/>
          </a:xfrm>
        </p:spPr>
        <p:txBody>
          <a:bodyPr>
            <a:normAutofit fontScale="90000"/>
          </a:bodyPr>
          <a:lstStyle/>
          <a:p>
            <a:pPr algn="l"/>
            <a:r>
              <a:rPr lang="en-US" sz="3600" b="1" dirty="0" smtClean="0">
                <a:solidFill>
                  <a:srgbClr val="C0504D"/>
                </a:solidFill>
                <a:latin typeface="Optima"/>
                <a:cs typeface="Optima"/>
              </a:rPr>
              <a:t>Entitlement, not subject to appropriation:</a:t>
            </a:r>
            <a:br>
              <a:rPr lang="en-US" sz="3600" b="1" dirty="0" smtClean="0">
                <a:solidFill>
                  <a:srgbClr val="C0504D"/>
                </a:solidFill>
                <a:latin typeface="Optima"/>
                <a:cs typeface="Optima"/>
              </a:rPr>
            </a:br>
            <a:r>
              <a:rPr lang="en-US" sz="3600" b="1" dirty="0">
                <a:solidFill>
                  <a:srgbClr val="C0504D"/>
                </a:solidFill>
                <a:latin typeface="Optima"/>
                <a:cs typeface="Optima"/>
              </a:rPr>
              <a:t/>
            </a:r>
            <a:br>
              <a:rPr lang="en-US" sz="3600" b="1" dirty="0">
                <a:solidFill>
                  <a:srgbClr val="C0504D"/>
                </a:solidFill>
                <a:latin typeface="Optima"/>
                <a:cs typeface="Optima"/>
              </a:rPr>
            </a:br>
            <a:r>
              <a:rPr lang="en-US" sz="3100" b="1" dirty="0" smtClean="0">
                <a:solidFill>
                  <a:srgbClr val="C0504D"/>
                </a:solidFill>
                <a:latin typeface="Optima"/>
                <a:cs typeface="Optima"/>
              </a:rPr>
              <a:t>Not “subject to appropriation” by the legislature.</a:t>
            </a:r>
            <a:br>
              <a:rPr lang="en-US" sz="3100" b="1" dirty="0" smtClean="0">
                <a:solidFill>
                  <a:srgbClr val="C0504D"/>
                </a:solidFill>
                <a:latin typeface="Optima"/>
                <a:cs typeface="Optima"/>
              </a:rPr>
            </a:br>
            <a:r>
              <a:rPr lang="en-US" sz="3100" b="1" dirty="0" smtClean="0">
                <a:solidFill>
                  <a:srgbClr val="C0504D"/>
                </a:solidFill>
                <a:latin typeface="Optima"/>
                <a:cs typeface="Optima"/>
              </a:rPr>
              <a:t/>
            </a:r>
            <a:br>
              <a:rPr lang="en-US" sz="3100" b="1" dirty="0" smtClean="0">
                <a:solidFill>
                  <a:srgbClr val="C0504D"/>
                </a:solidFill>
                <a:latin typeface="Optima"/>
                <a:cs typeface="Optima"/>
              </a:rPr>
            </a:br>
            <a:r>
              <a:rPr lang="en-US" sz="3100" b="1" dirty="0" smtClean="0">
                <a:solidFill>
                  <a:srgbClr val="C0504D"/>
                </a:solidFill>
                <a:latin typeface="Optima"/>
                <a:cs typeface="Optima"/>
              </a:rPr>
              <a:t>No vote permitted by Town Meeting or City Council of sending towns.</a:t>
            </a:r>
            <a:r>
              <a:rPr lang="en-US" sz="3100" b="1" dirty="0">
                <a:solidFill>
                  <a:srgbClr val="C0504D"/>
                </a:solidFill>
                <a:latin typeface="Optima"/>
                <a:cs typeface="Optima"/>
              </a:rPr>
              <a:t/>
            </a:r>
            <a:br>
              <a:rPr lang="en-US" sz="3100" b="1" dirty="0">
                <a:solidFill>
                  <a:srgbClr val="C0504D"/>
                </a:solidFill>
                <a:latin typeface="Optima"/>
                <a:cs typeface="Optima"/>
              </a:rPr>
            </a:br>
            <a:endParaRPr lang="en-US" sz="3100" dirty="0">
              <a:solidFill>
                <a:srgbClr val="C0504D"/>
              </a:solidFill>
            </a:endParaRPr>
          </a:p>
        </p:txBody>
      </p:sp>
      <p:sp>
        <p:nvSpPr>
          <p:cNvPr id="4" name="Rectangle 3"/>
          <p:cNvSpPr/>
          <p:nvPr/>
        </p:nvSpPr>
        <p:spPr>
          <a:xfrm>
            <a:off x="1771181" y="90417"/>
            <a:ext cx="6220448" cy="769441"/>
          </a:xfrm>
          <a:prstGeom prst="rect">
            <a:avLst/>
          </a:prstGeom>
        </p:spPr>
        <p:txBody>
          <a:bodyPr wrap="square">
            <a:spAutoFit/>
          </a:bodyPr>
          <a:lstStyle/>
          <a:p>
            <a:pPr algn="ctr"/>
            <a:r>
              <a:rPr lang="en-US" sz="4400" b="1" dirty="0" smtClean="0">
                <a:solidFill>
                  <a:schemeClr val="tx2">
                    <a:lumMod val="50000"/>
                  </a:schemeClr>
                </a:solidFill>
                <a:latin typeface="Optima"/>
                <a:cs typeface="Optima"/>
              </a:rPr>
              <a:t>Charter school funding:</a:t>
            </a:r>
            <a:endParaRPr lang="en-US" sz="4400" dirty="0"/>
          </a:p>
        </p:txBody>
      </p:sp>
      <p:sp>
        <p:nvSpPr>
          <p:cNvPr id="7" name="Slide Number Placeholder 6"/>
          <p:cNvSpPr>
            <a:spLocks noGrp="1"/>
          </p:cNvSpPr>
          <p:nvPr>
            <p:ph type="sldNum" sz="quarter" idx="12"/>
          </p:nvPr>
        </p:nvSpPr>
        <p:spPr/>
        <p:txBody>
          <a:bodyPr/>
          <a:lstStyle/>
          <a:p>
            <a:fld id="{8519FC20-4CBC-634B-8D18-FE2819A7E2DE}" type="slidenum">
              <a:rPr lang="en-US" smtClean="0"/>
              <a:t>17</a:t>
            </a:fld>
            <a:endParaRPr lang="en-US"/>
          </a:p>
        </p:txBody>
      </p:sp>
    </p:spTree>
    <p:extLst>
      <p:ext uri="{BB962C8B-B14F-4D97-AF65-F5344CB8AC3E}">
        <p14:creationId xmlns:p14="http://schemas.microsoft.com/office/powerpoint/2010/main" val="232790181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noGrp="1"/>
          </p:cNvGraphicFramePr>
          <p:nvPr>
            <p:extLst>
              <p:ext uri="{D42A27DB-BD31-4B8C-83A1-F6EECF244321}">
                <p14:modId xmlns:p14="http://schemas.microsoft.com/office/powerpoint/2010/main" val="2328864081"/>
              </p:ext>
            </p:extLst>
          </p:nvPr>
        </p:nvGraphicFramePr>
        <p:xfrm>
          <a:off x="289966" y="859857"/>
          <a:ext cx="8564071" cy="5821771"/>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3672778" y="918587"/>
            <a:ext cx="5471222" cy="5763040"/>
          </a:xfrm>
        </p:spPr>
        <p:txBody>
          <a:bodyPr>
            <a:normAutofit fontScale="90000"/>
          </a:bodyPr>
          <a:lstStyle/>
          <a:p>
            <a:pPr algn="l"/>
            <a:r>
              <a:rPr lang="en-US" sz="2700" b="1" dirty="0" smtClean="0">
                <a:solidFill>
                  <a:schemeClr val="accent1">
                    <a:lumMod val="75000"/>
                  </a:schemeClr>
                </a:solidFill>
                <a:latin typeface="Optima"/>
                <a:cs typeface="Optima"/>
              </a:rPr>
              <a:t>Law provides for reimbursement to districts for increases in charter tuition. </a:t>
            </a:r>
            <a:br>
              <a:rPr lang="en-US" sz="2700" b="1" dirty="0" smtClean="0">
                <a:solidFill>
                  <a:schemeClr val="accent1">
                    <a:lumMod val="75000"/>
                  </a:schemeClr>
                </a:solidFill>
                <a:latin typeface="Optima"/>
                <a:cs typeface="Optima"/>
              </a:rPr>
            </a:br>
            <a:r>
              <a:rPr lang="en-US" sz="900" b="1" dirty="0" smtClean="0">
                <a:solidFill>
                  <a:schemeClr val="accent1">
                    <a:lumMod val="75000"/>
                  </a:schemeClr>
                </a:solidFill>
                <a:latin typeface="Optima"/>
                <a:cs typeface="Optima"/>
              </a:rPr>
              <a:t/>
            </a:r>
            <a:br>
              <a:rPr lang="en-US" sz="900" b="1" dirty="0" smtClean="0">
                <a:solidFill>
                  <a:schemeClr val="accent1">
                    <a:lumMod val="75000"/>
                  </a:schemeClr>
                </a:solidFill>
                <a:latin typeface="Optima"/>
                <a:cs typeface="Optima"/>
              </a:rPr>
            </a:br>
            <a:r>
              <a:rPr lang="en-US" sz="2700" b="1" dirty="0" smtClean="0">
                <a:solidFill>
                  <a:schemeClr val="accent1">
                    <a:lumMod val="75000"/>
                  </a:schemeClr>
                </a:solidFill>
                <a:latin typeface="Optima"/>
                <a:cs typeface="Optima"/>
              </a:rPr>
              <a:t>Year 1: 100%</a:t>
            </a:r>
            <a:br>
              <a:rPr lang="en-US" sz="2700" b="1" dirty="0" smtClean="0">
                <a:solidFill>
                  <a:schemeClr val="accent1">
                    <a:lumMod val="75000"/>
                  </a:schemeClr>
                </a:solidFill>
                <a:latin typeface="Optima"/>
                <a:cs typeface="Optima"/>
              </a:rPr>
            </a:br>
            <a:r>
              <a:rPr lang="en-US" sz="2700" b="1" dirty="0" smtClean="0">
                <a:solidFill>
                  <a:schemeClr val="accent1">
                    <a:lumMod val="75000"/>
                  </a:schemeClr>
                </a:solidFill>
                <a:latin typeface="Optima"/>
                <a:cs typeface="Optima"/>
              </a:rPr>
              <a:t>Years 2-6: 25%</a:t>
            </a:r>
            <a:r>
              <a:rPr lang="en-US" sz="2700" b="1" dirty="0">
                <a:solidFill>
                  <a:schemeClr val="accent1">
                    <a:lumMod val="75000"/>
                  </a:schemeClr>
                </a:solidFill>
                <a:latin typeface="Optima"/>
                <a:cs typeface="Optima"/>
              </a:rPr>
              <a:t/>
            </a:r>
            <a:br>
              <a:rPr lang="en-US" sz="2700" b="1" dirty="0">
                <a:solidFill>
                  <a:schemeClr val="accent1">
                    <a:lumMod val="75000"/>
                  </a:schemeClr>
                </a:solidFill>
                <a:latin typeface="Optima"/>
                <a:cs typeface="Optima"/>
              </a:rPr>
            </a:br>
            <a:r>
              <a:rPr lang="en-US" sz="2700" b="1" dirty="0" smtClean="0">
                <a:solidFill>
                  <a:schemeClr val="accent1">
                    <a:lumMod val="75000"/>
                  </a:schemeClr>
                </a:solidFill>
                <a:latin typeface="Optima"/>
                <a:cs typeface="Optima"/>
              </a:rPr>
              <a:t>Year 7 and beyond: 0%</a:t>
            </a:r>
            <a:br>
              <a:rPr lang="en-US" sz="2700" b="1" dirty="0" smtClean="0">
                <a:solidFill>
                  <a:schemeClr val="accent1">
                    <a:lumMod val="75000"/>
                  </a:schemeClr>
                </a:solidFill>
                <a:latin typeface="Optima"/>
                <a:cs typeface="Optima"/>
              </a:rPr>
            </a:br>
            <a:r>
              <a:rPr lang="en-US" sz="900" b="1" dirty="0" smtClean="0">
                <a:solidFill>
                  <a:schemeClr val="accent1">
                    <a:lumMod val="75000"/>
                  </a:schemeClr>
                </a:solidFill>
                <a:latin typeface="Optima"/>
                <a:cs typeface="Optima"/>
              </a:rPr>
              <a:t/>
            </a:r>
            <a:br>
              <a:rPr lang="en-US" sz="900" b="1" dirty="0" smtClean="0">
                <a:solidFill>
                  <a:schemeClr val="accent1">
                    <a:lumMod val="75000"/>
                  </a:schemeClr>
                </a:solidFill>
                <a:latin typeface="Optima"/>
                <a:cs typeface="Optima"/>
              </a:rPr>
            </a:br>
            <a:r>
              <a:rPr lang="en-US" sz="2700" b="1" dirty="0" smtClean="0">
                <a:solidFill>
                  <a:schemeClr val="accent2">
                    <a:lumMod val="50000"/>
                  </a:schemeClr>
                </a:solidFill>
                <a:latin typeface="Optima"/>
                <a:cs typeface="Optima"/>
              </a:rPr>
              <a:t>Charter industry claims districts are reimbursed at 225% of cost.</a:t>
            </a:r>
            <a:br>
              <a:rPr lang="en-US" sz="2700" b="1" dirty="0" smtClean="0">
                <a:solidFill>
                  <a:schemeClr val="accent2">
                    <a:lumMod val="50000"/>
                  </a:schemeClr>
                </a:solidFill>
                <a:latin typeface="Optima"/>
                <a:cs typeface="Optima"/>
              </a:rPr>
            </a:br>
            <a:r>
              <a:rPr lang="en-US" sz="900" b="1" dirty="0" smtClean="0">
                <a:solidFill>
                  <a:schemeClr val="accent1">
                    <a:lumMod val="75000"/>
                  </a:schemeClr>
                </a:solidFill>
                <a:latin typeface="Optima"/>
                <a:cs typeface="Optima"/>
              </a:rPr>
              <a:t/>
            </a:r>
            <a:br>
              <a:rPr lang="en-US" sz="900" b="1" dirty="0" smtClean="0">
                <a:solidFill>
                  <a:schemeClr val="accent1">
                    <a:lumMod val="75000"/>
                  </a:schemeClr>
                </a:solidFill>
                <a:latin typeface="Optima"/>
                <a:cs typeface="Optima"/>
              </a:rPr>
            </a:br>
            <a:r>
              <a:rPr lang="en-US" sz="2700" b="1" dirty="0" smtClean="0">
                <a:solidFill>
                  <a:schemeClr val="accent1">
                    <a:lumMod val="75000"/>
                  </a:schemeClr>
                </a:solidFill>
                <a:latin typeface="Optima"/>
                <a:cs typeface="Optima"/>
              </a:rPr>
              <a:t>“</a:t>
            </a:r>
            <a:r>
              <a:rPr lang="en-US" sz="2700" b="1" dirty="0">
                <a:solidFill>
                  <a:schemeClr val="accent1">
                    <a:lumMod val="75000"/>
                  </a:schemeClr>
                </a:solidFill>
                <a:latin typeface="Optima"/>
                <a:cs typeface="Optima"/>
              </a:rPr>
              <a:t>S</a:t>
            </a:r>
            <a:r>
              <a:rPr lang="en-US" sz="2700" b="1" dirty="0" smtClean="0">
                <a:solidFill>
                  <a:schemeClr val="accent1">
                    <a:lumMod val="75000"/>
                  </a:schemeClr>
                </a:solidFill>
                <a:latin typeface="Optima"/>
                <a:cs typeface="Optima"/>
              </a:rPr>
              <a:t>ubject to appropriation” by the legislature.</a:t>
            </a:r>
            <a:r>
              <a:rPr lang="en-US" sz="2700" b="1" dirty="0">
                <a:solidFill>
                  <a:schemeClr val="accent1">
                    <a:lumMod val="75000"/>
                  </a:schemeClr>
                </a:solidFill>
                <a:latin typeface="Optima"/>
                <a:cs typeface="Optima"/>
              </a:rPr>
              <a:t> </a:t>
            </a:r>
            <a:r>
              <a:rPr lang="en-US" sz="2700" b="1" dirty="0" smtClean="0">
                <a:solidFill>
                  <a:srgbClr val="632523"/>
                </a:solidFill>
                <a:latin typeface="Optima"/>
                <a:cs typeface="Optima"/>
              </a:rPr>
              <a:t>The (FY17) budget allocates $85,500,000 in charter aid. This appropriation will cover</a:t>
            </a:r>
            <a:r>
              <a:rPr lang="en-US" sz="2700" b="1" dirty="0">
                <a:solidFill>
                  <a:srgbClr val="632523"/>
                </a:solidFill>
                <a:latin typeface="Optima"/>
                <a:cs typeface="Optima"/>
              </a:rPr>
              <a:t> </a:t>
            </a:r>
            <a:r>
              <a:rPr lang="en-US" sz="2700" b="1" dirty="0" smtClean="0">
                <a:solidFill>
                  <a:srgbClr val="632523"/>
                </a:solidFill>
                <a:latin typeface="Optima"/>
                <a:cs typeface="Optima"/>
              </a:rPr>
              <a:t>50% of the actual requirement.”*</a:t>
            </a:r>
            <a:br>
              <a:rPr lang="en-US" sz="2700" b="1" dirty="0" smtClean="0">
                <a:solidFill>
                  <a:srgbClr val="632523"/>
                </a:solidFill>
                <a:latin typeface="Optima"/>
                <a:cs typeface="Optima"/>
              </a:rPr>
            </a:br>
            <a:r>
              <a:rPr lang="en-US" sz="1100" b="1" dirty="0" smtClean="0">
                <a:solidFill>
                  <a:schemeClr val="tx2"/>
                </a:solidFill>
                <a:latin typeface="Optima"/>
                <a:cs typeface="Optima"/>
              </a:rPr>
              <a:t/>
            </a:r>
            <a:br>
              <a:rPr lang="en-US" sz="1100" b="1" dirty="0" smtClean="0">
                <a:solidFill>
                  <a:schemeClr val="tx2"/>
                </a:solidFill>
                <a:latin typeface="Optima"/>
                <a:cs typeface="Optima"/>
              </a:rPr>
            </a:br>
            <a:r>
              <a:rPr lang="en-US" sz="1600" b="1" dirty="0" smtClean="0">
                <a:solidFill>
                  <a:schemeClr val="tx2"/>
                </a:solidFill>
                <a:latin typeface="Optima"/>
                <a:cs typeface="Optima"/>
              </a:rPr>
              <a:t>*Final FY16 reimbursement was at 63% of the actual requirement.</a:t>
            </a:r>
            <a:endParaRPr lang="en-US" sz="1600" dirty="0">
              <a:solidFill>
                <a:schemeClr val="tx2"/>
              </a:solidFill>
            </a:endParaRPr>
          </a:p>
        </p:txBody>
      </p:sp>
      <p:sp>
        <p:nvSpPr>
          <p:cNvPr id="4" name="Rectangle 3"/>
          <p:cNvSpPr/>
          <p:nvPr/>
        </p:nvSpPr>
        <p:spPr>
          <a:xfrm>
            <a:off x="1771181" y="90417"/>
            <a:ext cx="6220448" cy="769441"/>
          </a:xfrm>
          <a:prstGeom prst="rect">
            <a:avLst/>
          </a:prstGeom>
        </p:spPr>
        <p:txBody>
          <a:bodyPr wrap="square">
            <a:spAutoFit/>
          </a:bodyPr>
          <a:lstStyle/>
          <a:p>
            <a:pPr algn="ctr"/>
            <a:r>
              <a:rPr lang="en-US" sz="4400" b="1" dirty="0" smtClean="0">
                <a:solidFill>
                  <a:schemeClr val="tx2">
                    <a:lumMod val="50000"/>
                  </a:schemeClr>
                </a:solidFill>
                <a:latin typeface="Optima"/>
                <a:cs typeface="Optima"/>
              </a:rPr>
              <a:t>Charter school funding:</a:t>
            </a:r>
            <a:endParaRPr lang="en-US" sz="4400" dirty="0"/>
          </a:p>
        </p:txBody>
      </p:sp>
      <p:sp>
        <p:nvSpPr>
          <p:cNvPr id="7" name="Slide Number Placeholder 6"/>
          <p:cNvSpPr>
            <a:spLocks noGrp="1"/>
          </p:cNvSpPr>
          <p:nvPr>
            <p:ph type="sldNum" sz="quarter" idx="12"/>
          </p:nvPr>
        </p:nvSpPr>
        <p:spPr/>
        <p:txBody>
          <a:bodyPr/>
          <a:lstStyle/>
          <a:p>
            <a:fld id="{8519FC20-4CBC-634B-8D18-FE2819A7E2DE}" type="slidenum">
              <a:rPr lang="en-US" smtClean="0"/>
              <a:t>18</a:t>
            </a:fld>
            <a:endParaRPr lang="en-US" dirty="0"/>
          </a:p>
        </p:txBody>
      </p:sp>
    </p:spTree>
    <p:extLst>
      <p:ext uri="{BB962C8B-B14F-4D97-AF65-F5344CB8AC3E}">
        <p14:creationId xmlns:p14="http://schemas.microsoft.com/office/powerpoint/2010/main" val="242683724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noGrp="1"/>
          </p:cNvGraphicFramePr>
          <p:nvPr>
            <p:extLst>
              <p:ext uri="{D42A27DB-BD31-4B8C-83A1-F6EECF244321}">
                <p14:modId xmlns:p14="http://schemas.microsoft.com/office/powerpoint/2010/main" val="2686093104"/>
              </p:ext>
            </p:extLst>
          </p:nvPr>
        </p:nvGraphicFramePr>
        <p:xfrm>
          <a:off x="289966" y="1036229"/>
          <a:ext cx="8564071" cy="5821771"/>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0" y="38642"/>
            <a:ext cx="9144000" cy="959759"/>
          </a:xfrm>
        </p:spPr>
        <p:txBody>
          <a:bodyPr>
            <a:noAutofit/>
          </a:bodyPr>
          <a:lstStyle/>
          <a:p>
            <a:r>
              <a:rPr lang="en-US" sz="3600" b="1" dirty="0" smtClean="0">
                <a:solidFill>
                  <a:schemeClr val="tx2">
                    <a:lumMod val="50000"/>
                  </a:schemeClr>
                </a:solidFill>
                <a:latin typeface="Optima"/>
                <a:cs typeface="Optima"/>
              </a:rPr>
              <a:t>How </a:t>
            </a:r>
            <a:r>
              <a:rPr lang="en-US" sz="3600" b="1" dirty="0" smtClean="0">
                <a:solidFill>
                  <a:srgbClr val="C0504D"/>
                </a:solidFill>
                <a:latin typeface="Optima"/>
                <a:cs typeface="Optima"/>
              </a:rPr>
              <a:t>charter garnishments </a:t>
            </a:r>
            <a:r>
              <a:rPr lang="en-US" sz="3600" b="1" dirty="0" smtClean="0">
                <a:solidFill>
                  <a:schemeClr val="tx2">
                    <a:lumMod val="50000"/>
                  </a:schemeClr>
                </a:solidFill>
                <a:latin typeface="Optima"/>
                <a:cs typeface="Optima"/>
              </a:rPr>
              <a:t>compare</a:t>
            </a:r>
            <a:br>
              <a:rPr lang="en-US" sz="3600" b="1" dirty="0" smtClean="0">
                <a:solidFill>
                  <a:schemeClr val="tx2">
                    <a:lumMod val="50000"/>
                  </a:schemeClr>
                </a:solidFill>
                <a:latin typeface="Optima"/>
                <a:cs typeface="Optima"/>
              </a:rPr>
            </a:br>
            <a:r>
              <a:rPr lang="en-US" sz="3600" b="1" dirty="0" smtClean="0">
                <a:solidFill>
                  <a:srgbClr val="604A7B"/>
                </a:solidFill>
                <a:latin typeface="Optima"/>
                <a:cs typeface="Optima"/>
              </a:rPr>
              <a:t>to in-district per-pupil spending</a:t>
            </a:r>
            <a:endParaRPr lang="en-US" sz="3600" dirty="0">
              <a:solidFill>
                <a:srgbClr val="604A7B"/>
              </a:solidFill>
            </a:endParaRPr>
          </a:p>
        </p:txBody>
      </p:sp>
      <p:sp>
        <p:nvSpPr>
          <p:cNvPr id="6" name="Slide Number Placeholder 5"/>
          <p:cNvSpPr>
            <a:spLocks noGrp="1"/>
          </p:cNvSpPr>
          <p:nvPr>
            <p:ph type="sldNum" sz="quarter" idx="12"/>
          </p:nvPr>
        </p:nvSpPr>
        <p:spPr/>
        <p:txBody>
          <a:bodyPr/>
          <a:lstStyle/>
          <a:p>
            <a:fld id="{8519FC20-4CBC-634B-8D18-FE2819A7E2DE}" type="slidenum">
              <a:rPr lang="en-US" smtClean="0"/>
              <a:t>19</a:t>
            </a:fld>
            <a:endParaRPr lang="en-US"/>
          </a:p>
        </p:txBody>
      </p:sp>
    </p:spTree>
    <p:extLst>
      <p:ext uri="{BB962C8B-B14F-4D97-AF65-F5344CB8AC3E}">
        <p14:creationId xmlns:p14="http://schemas.microsoft.com/office/powerpoint/2010/main" val="338523571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noGrp="1"/>
          </p:cNvGraphicFramePr>
          <p:nvPr>
            <p:extLst>
              <p:ext uri="{D42A27DB-BD31-4B8C-83A1-F6EECF244321}">
                <p14:modId xmlns:p14="http://schemas.microsoft.com/office/powerpoint/2010/main" val="4233862535"/>
              </p:ext>
            </p:extLst>
          </p:nvPr>
        </p:nvGraphicFramePr>
        <p:xfrm>
          <a:off x="284480" y="513080"/>
          <a:ext cx="8575040" cy="5831840"/>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a:off x="4598459" y="117692"/>
            <a:ext cx="4545541" cy="7017304"/>
          </a:xfrm>
          <a:prstGeom prst="rect">
            <a:avLst/>
          </a:prstGeom>
          <a:noFill/>
        </p:spPr>
        <p:txBody>
          <a:bodyPr wrap="square" rtlCol="0">
            <a:spAutoFit/>
          </a:bodyPr>
          <a:lstStyle/>
          <a:p>
            <a:pPr algn="ctr">
              <a:defRPr sz="1800" b="1" i="0" u="none" strike="noStrike" kern="1200" baseline="0">
                <a:solidFill>
                  <a:sysClr val="windowText" lastClr="000000"/>
                </a:solidFill>
                <a:latin typeface="+mn-lt"/>
                <a:ea typeface="+mn-ea"/>
                <a:cs typeface="+mn-cs"/>
              </a:defRPr>
            </a:pPr>
            <a:r>
              <a:rPr lang="en-US" sz="2400" dirty="0" smtClean="0"/>
              <a:t>The current charter school</a:t>
            </a:r>
          </a:p>
          <a:p>
            <a:pPr algn="ctr">
              <a:defRPr sz="1800" b="1" i="0" u="none" strike="noStrike" kern="1200" baseline="0">
                <a:solidFill>
                  <a:sysClr val="windowText" lastClr="000000"/>
                </a:solidFill>
                <a:latin typeface="+mn-lt"/>
                <a:ea typeface="+mn-ea"/>
                <a:cs typeface="+mn-cs"/>
              </a:defRPr>
            </a:pPr>
            <a:r>
              <a:rPr lang="en-US" sz="2400" dirty="0" smtClean="0"/>
              <a:t>cap is really a plug in the</a:t>
            </a:r>
            <a:br>
              <a:rPr lang="en-US" sz="2400" dirty="0" smtClean="0"/>
            </a:br>
            <a:r>
              <a:rPr lang="en-US" sz="2400" dirty="0" smtClean="0"/>
              <a:t>fiscal drain. </a:t>
            </a:r>
            <a:br>
              <a:rPr lang="en-US" sz="2400" dirty="0" smtClean="0"/>
            </a:br>
            <a:r>
              <a:rPr lang="en-US" sz="1200" dirty="0" smtClean="0"/>
              <a:t/>
            </a:r>
            <a:br>
              <a:rPr lang="en-US" sz="1200" dirty="0" smtClean="0"/>
            </a:br>
            <a:r>
              <a:rPr lang="en-US" sz="2400" dirty="0" smtClean="0"/>
              <a:t>For most Massachusetts districts,</a:t>
            </a:r>
            <a:br>
              <a:rPr lang="en-US" sz="2400" dirty="0" smtClean="0"/>
            </a:br>
            <a:r>
              <a:rPr lang="en-US" sz="2400" dirty="0" smtClean="0"/>
              <a:t>the drain is plugged at</a:t>
            </a:r>
            <a:br>
              <a:rPr lang="en-US" sz="2400" dirty="0" smtClean="0"/>
            </a:br>
            <a:r>
              <a:rPr lang="en-US" sz="2400" dirty="0" smtClean="0"/>
              <a:t>9% of </a:t>
            </a:r>
            <a:r>
              <a:rPr lang="en-US" sz="2400" dirty="0" smtClean="0">
                <a:solidFill>
                  <a:srgbClr val="FF0000"/>
                </a:solidFill>
              </a:rPr>
              <a:t>Net School Spending</a:t>
            </a:r>
            <a:r>
              <a:rPr lang="en-US" sz="2400" dirty="0" smtClean="0"/>
              <a:t>.</a:t>
            </a:r>
            <a:r>
              <a:rPr lang="en-US" sz="1200" dirty="0" smtClean="0"/>
              <a:t/>
            </a:r>
            <a:br>
              <a:rPr lang="en-US" sz="1200" dirty="0" smtClean="0"/>
            </a:br>
            <a:r>
              <a:rPr lang="en-US" sz="1200" dirty="0" smtClean="0"/>
              <a:t/>
            </a:r>
            <a:br>
              <a:rPr lang="en-US" sz="1200" dirty="0" smtClean="0"/>
            </a:br>
            <a:r>
              <a:rPr lang="en-US" sz="2400" dirty="0" smtClean="0"/>
              <a:t>For the bottom 10% of districts</a:t>
            </a:r>
            <a:br>
              <a:rPr lang="en-US" sz="2400" dirty="0" smtClean="0"/>
            </a:br>
            <a:r>
              <a:rPr lang="en-US" sz="2400" dirty="0" smtClean="0"/>
              <a:t>the drain is plugged at</a:t>
            </a:r>
            <a:br>
              <a:rPr lang="en-US" sz="2400" dirty="0" smtClean="0"/>
            </a:br>
            <a:r>
              <a:rPr lang="en-US" sz="2400" dirty="0" smtClean="0"/>
              <a:t>18% of </a:t>
            </a:r>
            <a:r>
              <a:rPr lang="en-US" sz="2400" dirty="0" smtClean="0">
                <a:solidFill>
                  <a:srgbClr val="FF0000"/>
                </a:solidFill>
              </a:rPr>
              <a:t>Net School Spending</a:t>
            </a:r>
            <a:r>
              <a:rPr lang="en-US" sz="2400" dirty="0" smtClean="0"/>
              <a:t>.</a:t>
            </a:r>
            <a:endParaRPr lang="en-US" sz="1200" dirty="0" smtClean="0"/>
          </a:p>
          <a:p>
            <a:pPr algn="ctr">
              <a:defRPr sz="1800" b="1" i="0" u="none" strike="noStrike" kern="1200" baseline="0">
                <a:solidFill>
                  <a:sysClr val="windowText" lastClr="000000"/>
                </a:solidFill>
                <a:latin typeface="+mn-lt"/>
                <a:ea typeface="+mn-ea"/>
                <a:cs typeface="+mn-cs"/>
              </a:defRPr>
            </a:pPr>
            <a:endParaRPr lang="en-US" sz="1200" dirty="0"/>
          </a:p>
          <a:p>
            <a:pPr algn="ctr">
              <a:defRPr sz="1800" b="1" i="0" u="none" strike="noStrike" kern="1200" baseline="0">
                <a:solidFill>
                  <a:sysClr val="windowText" lastClr="000000"/>
                </a:solidFill>
                <a:latin typeface="+mn-lt"/>
                <a:ea typeface="+mn-ea"/>
                <a:cs typeface="+mn-cs"/>
              </a:defRPr>
            </a:pPr>
            <a:r>
              <a:rPr lang="en-US" sz="2400" dirty="0" smtClean="0"/>
              <a:t>If the per pupil </a:t>
            </a:r>
            <a:br>
              <a:rPr lang="en-US" sz="2400" dirty="0" smtClean="0"/>
            </a:br>
            <a:r>
              <a:rPr lang="en-US" sz="2400" dirty="0" smtClean="0"/>
              <a:t>charter school garnishment</a:t>
            </a:r>
            <a:br>
              <a:rPr lang="en-US" sz="2400" dirty="0" smtClean="0"/>
            </a:br>
            <a:r>
              <a:rPr lang="en-US" sz="2400" dirty="0" smtClean="0"/>
              <a:t>from local districts</a:t>
            </a:r>
            <a:br>
              <a:rPr lang="en-US" sz="2400" dirty="0" smtClean="0"/>
            </a:br>
            <a:r>
              <a:rPr lang="en-US" sz="2400" dirty="0" smtClean="0"/>
              <a:t>is cut in half,</a:t>
            </a:r>
            <a:br>
              <a:rPr lang="en-US" sz="2400" dirty="0" smtClean="0"/>
            </a:br>
            <a:r>
              <a:rPr lang="en-US" sz="2400" dirty="0" smtClean="0"/>
              <a:t>the number of available </a:t>
            </a:r>
            <a:br>
              <a:rPr lang="en-US" sz="2400" dirty="0" smtClean="0"/>
            </a:br>
            <a:r>
              <a:rPr lang="en-US" sz="2400" dirty="0" smtClean="0"/>
              <a:t>charter school seats</a:t>
            </a:r>
            <a:br>
              <a:rPr lang="en-US" sz="2400" dirty="0" smtClean="0"/>
            </a:br>
            <a:r>
              <a:rPr lang="en-US" sz="2400" dirty="0" smtClean="0"/>
              <a:t>would double.</a:t>
            </a:r>
          </a:p>
          <a:p>
            <a:endParaRPr lang="en-US" dirty="0"/>
          </a:p>
        </p:txBody>
      </p:sp>
    </p:spTree>
    <p:extLst>
      <p:ext uri="{BB962C8B-B14F-4D97-AF65-F5344CB8AC3E}">
        <p14:creationId xmlns:p14="http://schemas.microsoft.com/office/powerpoint/2010/main" val="115390326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a:graphicFrameLocks noGrp="1"/>
          </p:cNvGraphicFramePr>
          <p:nvPr>
            <p:extLst>
              <p:ext uri="{D42A27DB-BD31-4B8C-83A1-F6EECF244321}">
                <p14:modId xmlns:p14="http://schemas.microsoft.com/office/powerpoint/2010/main" val="4259412088"/>
              </p:ext>
            </p:extLst>
          </p:nvPr>
        </p:nvGraphicFramePr>
        <p:xfrm>
          <a:off x="274572" y="829594"/>
          <a:ext cx="8564628" cy="5825207"/>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2475117" y="4524454"/>
            <a:ext cx="6548611" cy="1891863"/>
          </a:xfrm>
        </p:spPr>
        <p:txBody>
          <a:bodyPr>
            <a:noAutofit/>
          </a:bodyPr>
          <a:lstStyle/>
          <a:p>
            <a:r>
              <a:rPr lang="en-US" sz="3200" b="1" dirty="0" smtClean="0">
                <a:solidFill>
                  <a:srgbClr val="C0504D"/>
                </a:solidFill>
                <a:latin typeface="Optima"/>
                <a:cs typeface="Optima"/>
              </a:rPr>
              <a:t>Current charter school cap is</a:t>
            </a:r>
            <a:br>
              <a:rPr lang="en-US" sz="3200" b="1" dirty="0" smtClean="0">
                <a:solidFill>
                  <a:srgbClr val="C0504D"/>
                </a:solidFill>
                <a:latin typeface="Optima"/>
                <a:cs typeface="Optima"/>
              </a:rPr>
            </a:br>
            <a:r>
              <a:rPr lang="en-US" sz="3200" b="1" dirty="0" smtClean="0">
                <a:solidFill>
                  <a:srgbClr val="C0504D"/>
                </a:solidFill>
                <a:latin typeface="Optima"/>
                <a:cs typeface="Optima"/>
              </a:rPr>
              <a:t>9% of Net School Spending</a:t>
            </a:r>
            <a:br>
              <a:rPr lang="en-US" sz="3200" b="1" dirty="0" smtClean="0">
                <a:solidFill>
                  <a:srgbClr val="C0504D"/>
                </a:solidFill>
                <a:latin typeface="Optima"/>
                <a:cs typeface="Optima"/>
              </a:rPr>
            </a:br>
            <a:r>
              <a:rPr lang="en-US" sz="3200" b="1" dirty="0" smtClean="0">
                <a:solidFill>
                  <a:srgbClr val="C0504D"/>
                </a:solidFill>
                <a:latin typeface="Optima"/>
                <a:cs typeface="Optima"/>
              </a:rPr>
              <a:t>$5,969,614</a:t>
            </a:r>
            <a:endParaRPr lang="en-US" sz="3200" dirty="0">
              <a:solidFill>
                <a:srgbClr val="C0504D"/>
              </a:solidFill>
            </a:endParaRPr>
          </a:p>
        </p:txBody>
      </p:sp>
      <p:sp>
        <p:nvSpPr>
          <p:cNvPr id="6" name="Title 1"/>
          <p:cNvSpPr txBox="1">
            <a:spLocks/>
          </p:cNvSpPr>
          <p:nvPr/>
        </p:nvSpPr>
        <p:spPr>
          <a:xfrm>
            <a:off x="609600" y="25341"/>
            <a:ext cx="8229600" cy="1143000"/>
          </a:xfrm>
          <a:prstGeom prst="rect">
            <a:avLst/>
          </a:prstGeom>
        </p:spPr>
        <p:txBody>
          <a:bodyPr vert="horz" lIns="91440" tIns="45720" rIns="91440" bIns="45720" rtlCol="0" anchor="ctr">
            <a:normAutofit fontScale="82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dirty="0" smtClean="0">
                <a:solidFill>
                  <a:schemeClr val="tx2">
                    <a:lumMod val="50000"/>
                  </a:schemeClr>
                </a:solidFill>
                <a:latin typeface="Optima"/>
                <a:cs typeface="Optima"/>
              </a:rPr>
              <a:t>Arlington Net School Spending: FY16</a:t>
            </a:r>
            <a:br>
              <a:rPr lang="en-US" b="1" dirty="0" smtClean="0">
                <a:solidFill>
                  <a:schemeClr val="tx2">
                    <a:lumMod val="50000"/>
                  </a:schemeClr>
                </a:solidFill>
                <a:latin typeface="Optima"/>
                <a:cs typeface="Optima"/>
              </a:rPr>
            </a:br>
            <a:r>
              <a:rPr lang="en-US" b="1" dirty="0" smtClean="0">
                <a:solidFill>
                  <a:schemeClr val="tx2">
                    <a:lumMod val="50000"/>
                  </a:schemeClr>
                </a:solidFill>
                <a:latin typeface="Optima"/>
                <a:cs typeface="Optima"/>
              </a:rPr>
              <a:t>$66,329,048</a:t>
            </a:r>
            <a:endParaRPr lang="en-US" dirty="0"/>
          </a:p>
        </p:txBody>
      </p:sp>
      <p:sp>
        <p:nvSpPr>
          <p:cNvPr id="5" name="Slide Number Placeholder 4"/>
          <p:cNvSpPr>
            <a:spLocks noGrp="1"/>
          </p:cNvSpPr>
          <p:nvPr>
            <p:ph type="sldNum" sz="quarter" idx="12"/>
          </p:nvPr>
        </p:nvSpPr>
        <p:spPr/>
        <p:txBody>
          <a:bodyPr/>
          <a:lstStyle/>
          <a:p>
            <a:fld id="{8519FC20-4CBC-634B-8D18-FE2819A7E2DE}" type="slidenum">
              <a:rPr lang="en-US" smtClean="0"/>
              <a:t>20</a:t>
            </a:fld>
            <a:endParaRPr lang="en-US"/>
          </a:p>
        </p:txBody>
      </p:sp>
    </p:spTree>
    <p:extLst>
      <p:ext uri="{BB962C8B-B14F-4D97-AF65-F5344CB8AC3E}">
        <p14:creationId xmlns:p14="http://schemas.microsoft.com/office/powerpoint/2010/main" val="317184065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a:graphicFrameLocks noGrp="1"/>
          </p:cNvGraphicFramePr>
          <p:nvPr>
            <p:extLst>
              <p:ext uri="{D42A27DB-BD31-4B8C-83A1-F6EECF244321}">
                <p14:modId xmlns:p14="http://schemas.microsoft.com/office/powerpoint/2010/main" val="3461406140"/>
              </p:ext>
            </p:extLst>
          </p:nvPr>
        </p:nvGraphicFramePr>
        <p:xfrm>
          <a:off x="289686" y="893094"/>
          <a:ext cx="8564628" cy="5825207"/>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2475117" y="4524454"/>
            <a:ext cx="6548611" cy="1891863"/>
          </a:xfrm>
        </p:spPr>
        <p:txBody>
          <a:bodyPr>
            <a:noAutofit/>
          </a:bodyPr>
          <a:lstStyle/>
          <a:p>
            <a:r>
              <a:rPr lang="en-US" sz="3200" b="1" dirty="0" smtClean="0">
                <a:solidFill>
                  <a:srgbClr val="C0504D"/>
                </a:solidFill>
                <a:latin typeface="Optima"/>
                <a:cs typeface="Optima"/>
              </a:rPr>
              <a:t>Current charter school cap is</a:t>
            </a:r>
            <a:br>
              <a:rPr lang="en-US" sz="3200" b="1" dirty="0" smtClean="0">
                <a:solidFill>
                  <a:srgbClr val="C0504D"/>
                </a:solidFill>
                <a:latin typeface="Optima"/>
                <a:cs typeface="Optima"/>
              </a:rPr>
            </a:br>
            <a:r>
              <a:rPr lang="en-US" sz="3200" b="1" dirty="0" smtClean="0">
                <a:solidFill>
                  <a:srgbClr val="C0504D"/>
                </a:solidFill>
                <a:latin typeface="Optima"/>
                <a:cs typeface="Optima"/>
              </a:rPr>
              <a:t>9% of Net School Spending</a:t>
            </a:r>
            <a:br>
              <a:rPr lang="en-US" sz="3200" b="1" dirty="0" smtClean="0">
                <a:solidFill>
                  <a:srgbClr val="C0504D"/>
                </a:solidFill>
                <a:latin typeface="Optima"/>
                <a:cs typeface="Optima"/>
              </a:rPr>
            </a:br>
            <a:r>
              <a:rPr lang="en-US" sz="3200" b="1" dirty="0" smtClean="0">
                <a:solidFill>
                  <a:srgbClr val="C0504D"/>
                </a:solidFill>
                <a:latin typeface="Optima"/>
                <a:cs typeface="Optima"/>
              </a:rPr>
              <a:t>$5,969,614 = 482 students</a:t>
            </a:r>
            <a:endParaRPr lang="en-US" sz="3200" dirty="0">
              <a:solidFill>
                <a:srgbClr val="C0504D"/>
              </a:solidFill>
            </a:endParaRPr>
          </a:p>
        </p:txBody>
      </p:sp>
      <p:sp>
        <p:nvSpPr>
          <p:cNvPr id="6" name="Title 1"/>
          <p:cNvSpPr txBox="1">
            <a:spLocks/>
          </p:cNvSpPr>
          <p:nvPr/>
        </p:nvSpPr>
        <p:spPr>
          <a:xfrm>
            <a:off x="609600" y="25341"/>
            <a:ext cx="8229600" cy="1143000"/>
          </a:xfrm>
          <a:prstGeom prst="rect">
            <a:avLst/>
          </a:prstGeom>
        </p:spPr>
        <p:txBody>
          <a:bodyPr vert="horz" lIns="91440" tIns="45720" rIns="91440" bIns="45720" rtlCol="0" anchor="ctr">
            <a:normAutofit fontScale="82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dirty="0" smtClean="0">
                <a:solidFill>
                  <a:schemeClr val="tx2">
                    <a:lumMod val="50000"/>
                  </a:schemeClr>
                </a:solidFill>
                <a:latin typeface="Optima"/>
                <a:cs typeface="Optima"/>
              </a:rPr>
              <a:t>Arlington Net School Spending: FY16</a:t>
            </a:r>
            <a:br>
              <a:rPr lang="en-US" b="1" dirty="0" smtClean="0">
                <a:solidFill>
                  <a:schemeClr val="tx2">
                    <a:lumMod val="50000"/>
                  </a:schemeClr>
                </a:solidFill>
                <a:latin typeface="Optima"/>
                <a:cs typeface="Optima"/>
              </a:rPr>
            </a:br>
            <a:r>
              <a:rPr lang="en-US" b="1" dirty="0" smtClean="0">
                <a:solidFill>
                  <a:schemeClr val="tx2">
                    <a:lumMod val="50000"/>
                  </a:schemeClr>
                </a:solidFill>
                <a:latin typeface="Optima"/>
                <a:cs typeface="Optima"/>
              </a:rPr>
              <a:t>$66,329,048</a:t>
            </a:r>
            <a:endParaRPr lang="en-US" dirty="0"/>
          </a:p>
        </p:txBody>
      </p:sp>
      <p:sp>
        <p:nvSpPr>
          <p:cNvPr id="5" name="Slide Number Placeholder 4"/>
          <p:cNvSpPr>
            <a:spLocks noGrp="1"/>
          </p:cNvSpPr>
          <p:nvPr>
            <p:ph type="sldNum" sz="quarter" idx="12"/>
          </p:nvPr>
        </p:nvSpPr>
        <p:spPr/>
        <p:txBody>
          <a:bodyPr/>
          <a:lstStyle/>
          <a:p>
            <a:fld id="{8519FC20-4CBC-634B-8D18-FE2819A7E2DE}" type="slidenum">
              <a:rPr lang="en-US" smtClean="0"/>
              <a:t>21</a:t>
            </a:fld>
            <a:endParaRPr lang="en-US"/>
          </a:p>
        </p:txBody>
      </p:sp>
    </p:spTree>
    <p:extLst>
      <p:ext uri="{BB962C8B-B14F-4D97-AF65-F5344CB8AC3E}">
        <p14:creationId xmlns:p14="http://schemas.microsoft.com/office/powerpoint/2010/main" val="22359831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a:graphicFrameLocks noGrp="1"/>
          </p:cNvGraphicFramePr>
          <p:nvPr>
            <p:extLst>
              <p:ext uri="{D42A27DB-BD31-4B8C-83A1-F6EECF244321}">
                <p14:modId xmlns:p14="http://schemas.microsoft.com/office/powerpoint/2010/main" val="179548285"/>
              </p:ext>
            </p:extLst>
          </p:nvPr>
        </p:nvGraphicFramePr>
        <p:xfrm>
          <a:off x="274572" y="1032794"/>
          <a:ext cx="8564628" cy="5825207"/>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2475117" y="4524454"/>
            <a:ext cx="6548611" cy="2168447"/>
          </a:xfrm>
        </p:spPr>
        <p:txBody>
          <a:bodyPr>
            <a:noAutofit/>
          </a:bodyPr>
          <a:lstStyle/>
          <a:p>
            <a:r>
              <a:rPr lang="en-US" sz="3200" b="1" dirty="0" smtClean="0">
                <a:solidFill>
                  <a:srgbClr val="C0504D"/>
                </a:solidFill>
                <a:latin typeface="Optima"/>
                <a:cs typeface="Optima"/>
              </a:rPr>
              <a:t>Lift the cap?</a:t>
            </a:r>
            <a:br>
              <a:rPr lang="en-US" sz="3200" b="1" dirty="0" smtClean="0">
                <a:solidFill>
                  <a:srgbClr val="C0504D"/>
                </a:solidFill>
                <a:latin typeface="Optima"/>
                <a:cs typeface="Optima"/>
              </a:rPr>
            </a:br>
            <a:r>
              <a:rPr lang="en-US" sz="2800" b="1" dirty="0" smtClean="0">
                <a:solidFill>
                  <a:srgbClr val="C0504D"/>
                </a:solidFill>
                <a:latin typeface="Optima"/>
                <a:cs typeface="Optima"/>
              </a:rPr>
              <a:t>865 charter students</a:t>
            </a:r>
            <a:br>
              <a:rPr lang="en-US" sz="2800" b="1" dirty="0" smtClean="0">
                <a:solidFill>
                  <a:srgbClr val="C0504D"/>
                </a:solidFill>
                <a:latin typeface="Optima"/>
                <a:cs typeface="Optima"/>
              </a:rPr>
            </a:br>
            <a:r>
              <a:rPr lang="en-US" sz="2800" b="1" dirty="0" smtClean="0">
                <a:solidFill>
                  <a:srgbClr val="C0504D"/>
                </a:solidFill>
                <a:latin typeface="Optima"/>
                <a:cs typeface="Optima"/>
              </a:rPr>
              <a:t>$5,969,614 garnishment</a:t>
            </a:r>
            <a:br>
              <a:rPr lang="en-US" sz="2800" b="1" dirty="0" smtClean="0">
                <a:solidFill>
                  <a:srgbClr val="C0504D"/>
                </a:solidFill>
                <a:latin typeface="Optima"/>
                <a:cs typeface="Optima"/>
              </a:rPr>
            </a:br>
            <a:r>
              <a:rPr lang="en-US" sz="2800" b="1" dirty="0" smtClean="0">
                <a:solidFill>
                  <a:srgbClr val="C0504D"/>
                </a:solidFill>
                <a:latin typeface="Optima"/>
                <a:cs typeface="Optima"/>
              </a:rPr>
              <a:t>Exhausts Chapter 70 funding,</a:t>
            </a:r>
            <a:br>
              <a:rPr lang="en-US" sz="2800" b="1" dirty="0" smtClean="0">
                <a:solidFill>
                  <a:srgbClr val="C0504D"/>
                </a:solidFill>
                <a:latin typeface="Optima"/>
                <a:cs typeface="Optima"/>
              </a:rPr>
            </a:br>
            <a:r>
              <a:rPr lang="en-US" sz="2000" b="1" dirty="0" smtClean="0">
                <a:solidFill>
                  <a:srgbClr val="C0504D"/>
                </a:solidFill>
                <a:latin typeface="Optima"/>
                <a:cs typeface="Optima"/>
              </a:rPr>
              <a:t>Unrestricted General Government Aid next target.</a:t>
            </a:r>
            <a:endParaRPr lang="en-US" sz="2000" dirty="0">
              <a:solidFill>
                <a:srgbClr val="C0504D"/>
              </a:solidFill>
            </a:endParaRPr>
          </a:p>
        </p:txBody>
      </p:sp>
      <p:sp>
        <p:nvSpPr>
          <p:cNvPr id="6" name="Title 1"/>
          <p:cNvSpPr txBox="1">
            <a:spLocks/>
          </p:cNvSpPr>
          <p:nvPr/>
        </p:nvSpPr>
        <p:spPr>
          <a:xfrm>
            <a:off x="609600" y="25341"/>
            <a:ext cx="8229600" cy="1143000"/>
          </a:xfrm>
          <a:prstGeom prst="rect">
            <a:avLst/>
          </a:prstGeom>
        </p:spPr>
        <p:txBody>
          <a:bodyPr vert="horz" lIns="91440" tIns="45720" rIns="91440" bIns="45720" rtlCol="0" anchor="ctr">
            <a:normAutofit fontScale="82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dirty="0" smtClean="0">
                <a:solidFill>
                  <a:schemeClr val="tx2">
                    <a:lumMod val="50000"/>
                  </a:schemeClr>
                </a:solidFill>
                <a:latin typeface="Optima"/>
                <a:cs typeface="Optima"/>
              </a:rPr>
              <a:t>Arlington Net School Spending: FY16</a:t>
            </a:r>
            <a:br>
              <a:rPr lang="en-US" b="1" dirty="0" smtClean="0">
                <a:solidFill>
                  <a:schemeClr val="tx2">
                    <a:lumMod val="50000"/>
                  </a:schemeClr>
                </a:solidFill>
                <a:latin typeface="Optima"/>
                <a:cs typeface="Optima"/>
              </a:rPr>
            </a:br>
            <a:r>
              <a:rPr lang="en-US" b="1" dirty="0" smtClean="0">
                <a:solidFill>
                  <a:schemeClr val="tx2">
                    <a:lumMod val="50000"/>
                  </a:schemeClr>
                </a:solidFill>
                <a:latin typeface="Optima"/>
                <a:cs typeface="Optima"/>
              </a:rPr>
              <a:t>$66,329,048</a:t>
            </a:r>
            <a:endParaRPr lang="en-US" dirty="0"/>
          </a:p>
        </p:txBody>
      </p:sp>
      <p:sp>
        <p:nvSpPr>
          <p:cNvPr id="5" name="Slide Number Placeholder 4"/>
          <p:cNvSpPr>
            <a:spLocks noGrp="1"/>
          </p:cNvSpPr>
          <p:nvPr>
            <p:ph type="sldNum" sz="quarter" idx="12"/>
          </p:nvPr>
        </p:nvSpPr>
        <p:spPr/>
        <p:txBody>
          <a:bodyPr/>
          <a:lstStyle/>
          <a:p>
            <a:fld id="{8519FC20-4CBC-634B-8D18-FE2819A7E2DE}" type="slidenum">
              <a:rPr lang="en-US" smtClean="0"/>
              <a:t>22</a:t>
            </a:fld>
            <a:endParaRPr lang="en-US"/>
          </a:p>
        </p:txBody>
      </p:sp>
    </p:spTree>
    <p:extLst>
      <p:ext uri="{BB962C8B-B14F-4D97-AF65-F5344CB8AC3E}">
        <p14:creationId xmlns:p14="http://schemas.microsoft.com/office/powerpoint/2010/main" val="386598859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noGrp="1"/>
          </p:cNvGraphicFramePr>
          <p:nvPr>
            <p:extLst>
              <p:ext uri="{D42A27DB-BD31-4B8C-83A1-F6EECF244321}">
                <p14:modId xmlns:p14="http://schemas.microsoft.com/office/powerpoint/2010/main" val="213032224"/>
              </p:ext>
            </p:extLst>
          </p:nvPr>
        </p:nvGraphicFramePr>
        <p:xfrm>
          <a:off x="107244" y="879476"/>
          <a:ext cx="8579556" cy="5842000"/>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fld id="{8519FC20-4CBC-634B-8D18-FE2819A7E2DE}" type="slidenum">
              <a:rPr lang="en-US" smtClean="0"/>
              <a:t>23</a:t>
            </a:fld>
            <a:endParaRPr lang="en-US"/>
          </a:p>
        </p:txBody>
      </p:sp>
      <p:graphicFrame>
        <p:nvGraphicFramePr>
          <p:cNvPr id="6" name="Chart 5"/>
          <p:cNvGraphicFramePr>
            <a:graphicFrameLocks noGrp="1"/>
          </p:cNvGraphicFramePr>
          <p:nvPr>
            <p:extLst>
              <p:ext uri="{D42A27DB-BD31-4B8C-83A1-F6EECF244321}">
                <p14:modId xmlns:p14="http://schemas.microsoft.com/office/powerpoint/2010/main" val="1002228080"/>
              </p:ext>
            </p:extLst>
          </p:nvPr>
        </p:nvGraphicFramePr>
        <p:xfrm>
          <a:off x="2542822" y="879476"/>
          <a:ext cx="8579556" cy="58420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939083" y="251767"/>
            <a:ext cx="5265834" cy="461665"/>
          </a:xfrm>
          <a:prstGeom prst="rect">
            <a:avLst/>
          </a:prstGeom>
          <a:noFill/>
        </p:spPr>
        <p:txBody>
          <a:bodyPr wrap="none" rtlCol="0">
            <a:spAutoFit/>
          </a:bodyPr>
          <a:lstStyle/>
          <a:p>
            <a:r>
              <a:rPr lang="en-US" sz="2400" b="1" dirty="0" smtClean="0"/>
              <a:t>Natick &amp; Arlington: Similar Size Districts</a:t>
            </a:r>
            <a:endParaRPr lang="en-US" sz="2400" b="1" dirty="0"/>
          </a:p>
        </p:txBody>
      </p:sp>
      <p:sp>
        <p:nvSpPr>
          <p:cNvPr id="8" name="TextBox 7"/>
          <p:cNvSpPr txBox="1"/>
          <p:nvPr/>
        </p:nvSpPr>
        <p:spPr>
          <a:xfrm>
            <a:off x="5116168" y="2057400"/>
            <a:ext cx="3811932" cy="1569660"/>
          </a:xfrm>
          <a:prstGeom prst="rect">
            <a:avLst/>
          </a:prstGeom>
          <a:noFill/>
        </p:spPr>
        <p:txBody>
          <a:bodyPr wrap="square" rtlCol="0">
            <a:spAutoFit/>
          </a:bodyPr>
          <a:lstStyle/>
          <a:p>
            <a:r>
              <a:rPr lang="en-US" sz="2400" b="1" dirty="0" smtClean="0"/>
              <a:t>Natick Public Schools:</a:t>
            </a:r>
          </a:p>
          <a:p>
            <a:r>
              <a:rPr lang="en-US" sz="2400" dirty="0" smtClean="0"/>
              <a:t>5 Elementary (K-4)</a:t>
            </a:r>
          </a:p>
          <a:p>
            <a:r>
              <a:rPr lang="en-US" sz="2400" dirty="0" smtClean="0"/>
              <a:t>2 Middle Schools (5-8)</a:t>
            </a:r>
          </a:p>
          <a:p>
            <a:r>
              <a:rPr lang="en-US" sz="2400" dirty="0" smtClean="0"/>
              <a:t>1 High School</a:t>
            </a:r>
            <a:endParaRPr lang="en-US" sz="2400" dirty="0"/>
          </a:p>
        </p:txBody>
      </p:sp>
    </p:spTree>
    <p:extLst>
      <p:ext uri="{BB962C8B-B14F-4D97-AF65-F5344CB8AC3E}">
        <p14:creationId xmlns:p14="http://schemas.microsoft.com/office/powerpoint/2010/main" val="56291750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noGrp="1"/>
          </p:cNvGraphicFramePr>
          <p:nvPr>
            <p:extLst>
              <p:ext uri="{D42A27DB-BD31-4B8C-83A1-F6EECF244321}">
                <p14:modId xmlns:p14="http://schemas.microsoft.com/office/powerpoint/2010/main" val="1307014643"/>
              </p:ext>
            </p:extLst>
          </p:nvPr>
        </p:nvGraphicFramePr>
        <p:xfrm>
          <a:off x="107244" y="879476"/>
          <a:ext cx="8579556" cy="5842000"/>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fld id="{8519FC20-4CBC-634B-8D18-FE2819A7E2DE}" type="slidenum">
              <a:rPr lang="en-US" smtClean="0"/>
              <a:t>24</a:t>
            </a:fld>
            <a:endParaRPr lang="en-US"/>
          </a:p>
        </p:txBody>
      </p:sp>
      <p:graphicFrame>
        <p:nvGraphicFramePr>
          <p:cNvPr id="6" name="Chart 5"/>
          <p:cNvGraphicFramePr>
            <a:graphicFrameLocks noGrp="1"/>
          </p:cNvGraphicFramePr>
          <p:nvPr>
            <p:extLst>
              <p:ext uri="{D42A27DB-BD31-4B8C-83A1-F6EECF244321}">
                <p14:modId xmlns:p14="http://schemas.microsoft.com/office/powerpoint/2010/main" val="124155147"/>
              </p:ext>
            </p:extLst>
          </p:nvPr>
        </p:nvGraphicFramePr>
        <p:xfrm>
          <a:off x="2542822" y="879476"/>
          <a:ext cx="8579556" cy="58420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939083" y="251767"/>
            <a:ext cx="5265834" cy="461665"/>
          </a:xfrm>
          <a:prstGeom prst="rect">
            <a:avLst/>
          </a:prstGeom>
          <a:noFill/>
        </p:spPr>
        <p:txBody>
          <a:bodyPr wrap="none" rtlCol="0">
            <a:spAutoFit/>
          </a:bodyPr>
          <a:lstStyle/>
          <a:p>
            <a:r>
              <a:rPr lang="en-US" sz="2400" b="1" dirty="0" smtClean="0"/>
              <a:t>Natick &amp; Arlington: Similar Size Districts</a:t>
            </a:r>
            <a:endParaRPr lang="en-US" sz="2400" b="1" dirty="0"/>
          </a:p>
        </p:txBody>
      </p:sp>
      <p:sp>
        <p:nvSpPr>
          <p:cNvPr id="8" name="TextBox 7"/>
          <p:cNvSpPr txBox="1"/>
          <p:nvPr/>
        </p:nvSpPr>
        <p:spPr>
          <a:xfrm>
            <a:off x="5116168" y="2057400"/>
            <a:ext cx="3811932" cy="1569660"/>
          </a:xfrm>
          <a:prstGeom prst="rect">
            <a:avLst/>
          </a:prstGeom>
          <a:noFill/>
        </p:spPr>
        <p:txBody>
          <a:bodyPr wrap="square" rtlCol="0">
            <a:spAutoFit/>
          </a:bodyPr>
          <a:lstStyle/>
          <a:p>
            <a:r>
              <a:rPr lang="en-US" sz="2400" b="1" dirty="0" smtClean="0"/>
              <a:t>Natick Public Schools:</a:t>
            </a:r>
          </a:p>
          <a:p>
            <a:r>
              <a:rPr lang="en-US" sz="2400" dirty="0" smtClean="0"/>
              <a:t>5 Elementary (K-4)</a:t>
            </a:r>
          </a:p>
          <a:p>
            <a:r>
              <a:rPr lang="en-US" sz="2400" dirty="0" smtClean="0"/>
              <a:t>2 Middle Schools (5-8)</a:t>
            </a:r>
          </a:p>
          <a:p>
            <a:r>
              <a:rPr lang="en-US" sz="2400" dirty="0" smtClean="0"/>
              <a:t>1 High School</a:t>
            </a:r>
            <a:endParaRPr lang="en-US" sz="2400" dirty="0"/>
          </a:p>
        </p:txBody>
      </p:sp>
      <p:sp>
        <p:nvSpPr>
          <p:cNvPr id="2" name="TextBox 1"/>
          <p:cNvSpPr txBox="1"/>
          <p:nvPr/>
        </p:nvSpPr>
        <p:spPr>
          <a:xfrm>
            <a:off x="5116168" y="3903345"/>
            <a:ext cx="4027832" cy="2400657"/>
          </a:xfrm>
          <a:prstGeom prst="rect">
            <a:avLst/>
          </a:prstGeom>
          <a:noFill/>
        </p:spPr>
        <p:txBody>
          <a:bodyPr wrap="square" rtlCol="0">
            <a:spAutoFit/>
          </a:bodyPr>
          <a:lstStyle/>
          <a:p>
            <a:r>
              <a:rPr lang="en-US" sz="2400" b="1" dirty="0" smtClean="0">
                <a:solidFill>
                  <a:schemeClr val="accent2">
                    <a:lumMod val="50000"/>
                  </a:schemeClr>
                </a:solidFill>
              </a:rPr>
              <a:t>39</a:t>
            </a:r>
            <a:r>
              <a:rPr lang="en-US" sz="2400" dirty="0" smtClean="0">
                <a:solidFill>
                  <a:schemeClr val="accent2">
                    <a:lumMod val="50000"/>
                  </a:schemeClr>
                </a:solidFill>
              </a:rPr>
              <a:t> Natick Students in</a:t>
            </a:r>
            <a:br>
              <a:rPr lang="en-US" sz="2400" dirty="0" smtClean="0">
                <a:solidFill>
                  <a:schemeClr val="accent2">
                    <a:lumMod val="50000"/>
                  </a:schemeClr>
                </a:solidFill>
              </a:rPr>
            </a:br>
            <a:r>
              <a:rPr lang="en-US" sz="2400" dirty="0" smtClean="0">
                <a:solidFill>
                  <a:schemeClr val="accent2">
                    <a:lumMod val="50000"/>
                  </a:schemeClr>
                </a:solidFill>
              </a:rPr>
              <a:t>Charter Schools:</a:t>
            </a:r>
          </a:p>
          <a:p>
            <a:r>
              <a:rPr lang="en-US" sz="2400" b="1" dirty="0" smtClean="0">
                <a:solidFill>
                  <a:schemeClr val="accent2">
                    <a:lumMod val="50000"/>
                  </a:schemeClr>
                </a:solidFill>
              </a:rPr>
              <a:t>$435,421 </a:t>
            </a:r>
            <a:r>
              <a:rPr lang="en-US" sz="2400" dirty="0" smtClean="0">
                <a:solidFill>
                  <a:schemeClr val="accent2">
                    <a:lumMod val="50000"/>
                  </a:schemeClr>
                </a:solidFill>
              </a:rPr>
              <a:t>Ch. 70 Garnishment</a:t>
            </a:r>
            <a:br>
              <a:rPr lang="en-US" sz="2400" dirty="0" smtClean="0">
                <a:solidFill>
                  <a:schemeClr val="accent2">
                    <a:lumMod val="50000"/>
                  </a:schemeClr>
                </a:solidFill>
              </a:rPr>
            </a:br>
            <a:r>
              <a:rPr lang="en-US" sz="2400" b="1" dirty="0" smtClean="0">
                <a:solidFill>
                  <a:schemeClr val="accent2">
                    <a:lumMod val="50000"/>
                  </a:schemeClr>
                </a:solidFill>
              </a:rPr>
              <a:t>$0 </a:t>
            </a:r>
            <a:r>
              <a:rPr lang="en-US" sz="2400" dirty="0" smtClean="0">
                <a:solidFill>
                  <a:schemeClr val="accent2">
                    <a:lumMod val="50000"/>
                  </a:schemeClr>
                </a:solidFill>
              </a:rPr>
              <a:t>State Reimbursement</a:t>
            </a:r>
            <a:br>
              <a:rPr lang="en-US" sz="2400" dirty="0" smtClean="0">
                <a:solidFill>
                  <a:schemeClr val="accent2">
                    <a:lumMod val="50000"/>
                  </a:schemeClr>
                </a:solidFill>
              </a:rPr>
            </a:br>
            <a:r>
              <a:rPr lang="en-US" sz="2400" b="1" dirty="0" smtClean="0">
                <a:solidFill>
                  <a:schemeClr val="accent2">
                    <a:lumMod val="50000"/>
                  </a:schemeClr>
                </a:solidFill>
              </a:rPr>
              <a:t>$11,165 </a:t>
            </a:r>
            <a:r>
              <a:rPr lang="en-US" sz="2400" dirty="0" smtClean="0">
                <a:solidFill>
                  <a:schemeClr val="accent2">
                    <a:lumMod val="50000"/>
                  </a:schemeClr>
                </a:solidFill>
              </a:rPr>
              <a:t>per pupil cost</a:t>
            </a:r>
            <a:br>
              <a:rPr lang="en-US" sz="2400" dirty="0" smtClean="0">
                <a:solidFill>
                  <a:schemeClr val="accent2">
                    <a:lumMod val="50000"/>
                  </a:schemeClr>
                </a:solidFill>
              </a:rPr>
            </a:br>
            <a:r>
              <a:rPr lang="en-US" sz="1200" dirty="0" smtClean="0">
                <a:solidFill>
                  <a:schemeClr val="accent2">
                    <a:lumMod val="50000"/>
                  </a:schemeClr>
                </a:solidFill>
              </a:rPr>
              <a:t>DESE Preliminary Charter Tuition, FY17</a:t>
            </a:r>
          </a:p>
          <a:p>
            <a:endParaRPr lang="en-US" dirty="0"/>
          </a:p>
        </p:txBody>
      </p:sp>
    </p:spTree>
    <p:extLst>
      <p:ext uri="{BB962C8B-B14F-4D97-AF65-F5344CB8AC3E}">
        <p14:creationId xmlns:p14="http://schemas.microsoft.com/office/powerpoint/2010/main" val="425389438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519FC20-4CBC-634B-8D18-FE2819A7E2DE}" type="slidenum">
              <a:rPr lang="en-US" smtClean="0"/>
              <a:t>25</a:t>
            </a:fld>
            <a:endParaRPr lang="en-US"/>
          </a:p>
        </p:txBody>
      </p:sp>
      <p:pic>
        <p:nvPicPr>
          <p:cNvPr id="2" name="Picture 1" descr="Charter-WBUR-Debate-02-780x43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500" y="2588081"/>
            <a:ext cx="5104503" cy="2872919"/>
          </a:xfrm>
          <a:prstGeom prst="rect">
            <a:avLst/>
          </a:prstGeom>
        </p:spPr>
      </p:pic>
      <p:sp>
        <p:nvSpPr>
          <p:cNvPr id="3" name="Rectangle 2"/>
          <p:cNvSpPr/>
          <p:nvPr/>
        </p:nvSpPr>
        <p:spPr>
          <a:xfrm>
            <a:off x="228600" y="152400"/>
            <a:ext cx="8547100" cy="2123658"/>
          </a:xfrm>
          <a:prstGeom prst="rect">
            <a:avLst/>
          </a:prstGeom>
        </p:spPr>
        <p:txBody>
          <a:bodyPr wrap="square">
            <a:spAutoFit/>
          </a:bodyPr>
          <a:lstStyle/>
          <a:p>
            <a:r>
              <a:rPr lang="en-US" dirty="0" smtClean="0"/>
              <a:t>“The </a:t>
            </a:r>
            <a:r>
              <a:rPr lang="en-US" dirty="0"/>
              <a:t>state has sent approximately one billion dollars back to school districts to help ease the transition when students go to charter schools, to help them readjust. What we’re seeing is that some districts are not making the adjustments that they need to make due to their enrollment</a:t>
            </a:r>
            <a:r>
              <a:rPr lang="en-US" dirty="0" smtClean="0"/>
              <a:t>.”</a:t>
            </a:r>
            <a:br>
              <a:rPr lang="en-US" dirty="0" smtClean="0"/>
            </a:br>
            <a:r>
              <a:rPr lang="en-US" dirty="0" smtClean="0"/>
              <a:t/>
            </a:r>
            <a:br>
              <a:rPr lang="en-US" dirty="0" smtClean="0"/>
            </a:br>
            <a:r>
              <a:rPr lang="en-US" sz="1400" i="1" dirty="0" smtClean="0"/>
              <a:t>Martha </a:t>
            </a:r>
            <a:r>
              <a:rPr lang="en-US" sz="1400" i="1" dirty="0"/>
              <a:t>M. “Marty” </a:t>
            </a:r>
            <a:r>
              <a:rPr lang="en-US" sz="1400" i="1" dirty="0" err="1" smtClean="0"/>
              <a:t>Walz</a:t>
            </a:r>
            <a:r>
              <a:rPr lang="en-US" sz="1400" i="1" dirty="0" smtClean="0"/>
              <a:t/>
            </a:r>
            <a:br>
              <a:rPr lang="en-US" sz="1400" i="1" dirty="0" smtClean="0"/>
            </a:br>
            <a:r>
              <a:rPr lang="en-US" sz="1400" i="1" dirty="0" smtClean="0"/>
              <a:t>Former State Representative and Senior Advisor to Democrats for Education Reform </a:t>
            </a:r>
            <a:br>
              <a:rPr lang="en-US" sz="1400" i="1" dirty="0" smtClean="0"/>
            </a:br>
            <a:r>
              <a:rPr lang="en-US" sz="1400" i="1" dirty="0" smtClean="0"/>
              <a:t>WBUR charter school debate, September 13, 2016</a:t>
            </a:r>
            <a:endParaRPr lang="en-US" sz="1400" i="1" dirty="0"/>
          </a:p>
        </p:txBody>
      </p:sp>
      <p:sp>
        <p:nvSpPr>
          <p:cNvPr id="7" name="Rectangle 6"/>
          <p:cNvSpPr/>
          <p:nvPr/>
        </p:nvSpPr>
        <p:spPr>
          <a:xfrm>
            <a:off x="5712512" y="3142944"/>
            <a:ext cx="3088588" cy="1638910"/>
          </a:xfrm>
          <a:prstGeom prst="rect">
            <a:avLst/>
          </a:prstGeom>
        </p:spPr>
        <p:txBody>
          <a:bodyPr wrap="square">
            <a:spAutoFit/>
          </a:bodyPr>
          <a:lstStyle/>
          <a:p>
            <a:r>
              <a:rPr lang="en-US" b="1" dirty="0" smtClean="0">
                <a:solidFill>
                  <a:schemeClr val="accent2">
                    <a:lumMod val="50000"/>
                  </a:schemeClr>
                </a:solidFill>
              </a:rPr>
              <a:t>39</a:t>
            </a:r>
            <a:r>
              <a:rPr lang="en-US" dirty="0" smtClean="0">
                <a:solidFill>
                  <a:schemeClr val="accent2">
                    <a:lumMod val="50000"/>
                  </a:schemeClr>
                </a:solidFill>
              </a:rPr>
              <a:t> Natick Students in</a:t>
            </a:r>
            <a:br>
              <a:rPr lang="en-US" dirty="0" smtClean="0">
                <a:solidFill>
                  <a:schemeClr val="accent2">
                    <a:lumMod val="50000"/>
                  </a:schemeClr>
                </a:solidFill>
              </a:rPr>
            </a:br>
            <a:r>
              <a:rPr lang="en-US" dirty="0" smtClean="0">
                <a:solidFill>
                  <a:schemeClr val="accent2">
                    <a:lumMod val="50000"/>
                  </a:schemeClr>
                </a:solidFill>
              </a:rPr>
              <a:t>Charter Schools:</a:t>
            </a:r>
          </a:p>
          <a:p>
            <a:r>
              <a:rPr lang="en-US" b="1" dirty="0" smtClean="0">
                <a:solidFill>
                  <a:schemeClr val="accent2">
                    <a:lumMod val="50000"/>
                  </a:schemeClr>
                </a:solidFill>
              </a:rPr>
              <a:t>$</a:t>
            </a:r>
            <a:r>
              <a:rPr lang="en-US" b="1" dirty="0">
                <a:solidFill>
                  <a:schemeClr val="accent2">
                    <a:lumMod val="50000"/>
                  </a:schemeClr>
                </a:solidFill>
              </a:rPr>
              <a:t>435,421 </a:t>
            </a:r>
            <a:r>
              <a:rPr lang="en-US" dirty="0">
                <a:solidFill>
                  <a:schemeClr val="accent2">
                    <a:lumMod val="50000"/>
                  </a:schemeClr>
                </a:solidFill>
              </a:rPr>
              <a:t>Ch. 70 Garnishment</a:t>
            </a:r>
            <a:br>
              <a:rPr lang="en-US" dirty="0">
                <a:solidFill>
                  <a:schemeClr val="accent2">
                    <a:lumMod val="50000"/>
                  </a:schemeClr>
                </a:solidFill>
              </a:rPr>
            </a:br>
            <a:r>
              <a:rPr lang="en-US" b="1" dirty="0">
                <a:solidFill>
                  <a:schemeClr val="accent2">
                    <a:lumMod val="50000"/>
                  </a:schemeClr>
                </a:solidFill>
              </a:rPr>
              <a:t>$0 </a:t>
            </a:r>
            <a:r>
              <a:rPr lang="en-US" dirty="0">
                <a:solidFill>
                  <a:schemeClr val="accent2">
                    <a:lumMod val="50000"/>
                  </a:schemeClr>
                </a:solidFill>
              </a:rPr>
              <a:t>State Reimbursement</a:t>
            </a:r>
            <a:br>
              <a:rPr lang="en-US" dirty="0">
                <a:solidFill>
                  <a:schemeClr val="accent2">
                    <a:lumMod val="50000"/>
                  </a:schemeClr>
                </a:solidFill>
              </a:rPr>
            </a:br>
            <a:r>
              <a:rPr lang="en-US" b="1" dirty="0">
                <a:solidFill>
                  <a:schemeClr val="accent2">
                    <a:lumMod val="50000"/>
                  </a:schemeClr>
                </a:solidFill>
              </a:rPr>
              <a:t>$11,165 </a:t>
            </a:r>
            <a:r>
              <a:rPr lang="en-US" dirty="0">
                <a:solidFill>
                  <a:schemeClr val="accent2">
                    <a:lumMod val="50000"/>
                  </a:schemeClr>
                </a:solidFill>
              </a:rPr>
              <a:t>per pupil cost</a:t>
            </a:r>
            <a:br>
              <a:rPr lang="en-US" dirty="0">
                <a:solidFill>
                  <a:schemeClr val="accent2">
                    <a:lumMod val="50000"/>
                  </a:schemeClr>
                </a:solidFill>
              </a:rPr>
            </a:br>
            <a:r>
              <a:rPr lang="en-US" sz="1050" dirty="0">
                <a:solidFill>
                  <a:schemeClr val="accent2">
                    <a:lumMod val="50000"/>
                  </a:schemeClr>
                </a:solidFill>
              </a:rPr>
              <a:t>DESE Preliminary Charter Tuition, FY17</a:t>
            </a:r>
          </a:p>
        </p:txBody>
      </p:sp>
    </p:spTree>
    <p:extLst>
      <p:ext uri="{BB962C8B-B14F-4D97-AF65-F5344CB8AC3E}">
        <p14:creationId xmlns:p14="http://schemas.microsoft.com/office/powerpoint/2010/main" val="416042826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519FC20-4CBC-634B-8D18-FE2819A7E2DE}" type="slidenum">
              <a:rPr lang="en-US" smtClean="0"/>
              <a:t>26</a:t>
            </a:fld>
            <a:endParaRPr lang="en-US"/>
          </a:p>
        </p:txBody>
      </p:sp>
      <p:pic>
        <p:nvPicPr>
          <p:cNvPr id="2" name="Picture 1" descr="Charter-WBUR-Debate-02-780x43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500" y="2588081"/>
            <a:ext cx="5104503" cy="2872919"/>
          </a:xfrm>
          <a:prstGeom prst="rect">
            <a:avLst/>
          </a:prstGeom>
        </p:spPr>
      </p:pic>
      <p:sp>
        <p:nvSpPr>
          <p:cNvPr id="3" name="Rectangle 2"/>
          <p:cNvSpPr/>
          <p:nvPr/>
        </p:nvSpPr>
        <p:spPr>
          <a:xfrm>
            <a:off x="228600" y="152400"/>
            <a:ext cx="8547100" cy="2123658"/>
          </a:xfrm>
          <a:prstGeom prst="rect">
            <a:avLst/>
          </a:prstGeom>
        </p:spPr>
        <p:txBody>
          <a:bodyPr wrap="square">
            <a:spAutoFit/>
          </a:bodyPr>
          <a:lstStyle/>
          <a:p>
            <a:r>
              <a:rPr lang="en-US" dirty="0" smtClean="0"/>
              <a:t>“The </a:t>
            </a:r>
            <a:r>
              <a:rPr lang="en-US" dirty="0"/>
              <a:t>state has sent approximately one billion dollars back to school districts to help ease the transition when students go to charter schools, to help them readjust. What we’re seeing is that some districts are not making the adjustments that they need to make due to their enrollment</a:t>
            </a:r>
            <a:r>
              <a:rPr lang="en-US" dirty="0" smtClean="0"/>
              <a:t>.”</a:t>
            </a:r>
            <a:br>
              <a:rPr lang="en-US" dirty="0" smtClean="0"/>
            </a:br>
            <a:r>
              <a:rPr lang="en-US" dirty="0" smtClean="0"/>
              <a:t/>
            </a:r>
            <a:br>
              <a:rPr lang="en-US" dirty="0" smtClean="0"/>
            </a:br>
            <a:r>
              <a:rPr lang="en-US" sz="1400" i="1" dirty="0" smtClean="0"/>
              <a:t>Martha </a:t>
            </a:r>
            <a:r>
              <a:rPr lang="en-US" sz="1400" i="1" dirty="0"/>
              <a:t>M. “Marty” </a:t>
            </a:r>
            <a:r>
              <a:rPr lang="en-US" sz="1400" i="1" dirty="0" err="1" smtClean="0"/>
              <a:t>Walz</a:t>
            </a:r>
            <a:r>
              <a:rPr lang="en-US" sz="1400" i="1" dirty="0" smtClean="0"/>
              <a:t/>
            </a:r>
            <a:br>
              <a:rPr lang="en-US" sz="1400" i="1" dirty="0" smtClean="0"/>
            </a:br>
            <a:r>
              <a:rPr lang="en-US" sz="1400" i="1" dirty="0" smtClean="0"/>
              <a:t>Former State Representative and Senior Advisor to Democrats for Education Reform </a:t>
            </a:r>
            <a:br>
              <a:rPr lang="en-US" sz="1400" i="1" dirty="0" smtClean="0"/>
            </a:br>
            <a:r>
              <a:rPr lang="en-US" sz="1400" i="1" dirty="0" smtClean="0"/>
              <a:t>WBUR charter school debate, September 13, 2016</a:t>
            </a:r>
            <a:endParaRPr lang="en-US" sz="1400" i="1" dirty="0"/>
          </a:p>
        </p:txBody>
      </p:sp>
      <p:sp>
        <p:nvSpPr>
          <p:cNvPr id="7" name="Rectangle 6"/>
          <p:cNvSpPr/>
          <p:nvPr/>
        </p:nvSpPr>
        <p:spPr>
          <a:xfrm>
            <a:off x="5712512" y="2588081"/>
            <a:ext cx="3088588" cy="3508653"/>
          </a:xfrm>
          <a:prstGeom prst="rect">
            <a:avLst/>
          </a:prstGeom>
        </p:spPr>
        <p:txBody>
          <a:bodyPr wrap="square">
            <a:spAutoFit/>
          </a:bodyPr>
          <a:lstStyle/>
          <a:p>
            <a:r>
              <a:rPr lang="en-US" b="1" dirty="0">
                <a:solidFill>
                  <a:schemeClr val="accent2">
                    <a:lumMod val="50000"/>
                  </a:schemeClr>
                </a:solidFill>
              </a:rPr>
              <a:t>39</a:t>
            </a:r>
            <a:r>
              <a:rPr lang="en-US" dirty="0">
                <a:solidFill>
                  <a:schemeClr val="accent2">
                    <a:lumMod val="50000"/>
                  </a:schemeClr>
                </a:solidFill>
              </a:rPr>
              <a:t> Natick Students in</a:t>
            </a:r>
            <a:br>
              <a:rPr lang="en-US" dirty="0">
                <a:solidFill>
                  <a:schemeClr val="accent2">
                    <a:lumMod val="50000"/>
                  </a:schemeClr>
                </a:solidFill>
              </a:rPr>
            </a:br>
            <a:r>
              <a:rPr lang="en-US" dirty="0">
                <a:solidFill>
                  <a:schemeClr val="accent2">
                    <a:lumMod val="50000"/>
                  </a:schemeClr>
                </a:solidFill>
              </a:rPr>
              <a:t>Charter Schools:</a:t>
            </a:r>
          </a:p>
          <a:p>
            <a:r>
              <a:rPr lang="en-US" b="1" dirty="0">
                <a:solidFill>
                  <a:schemeClr val="accent2">
                    <a:lumMod val="50000"/>
                  </a:schemeClr>
                </a:solidFill>
              </a:rPr>
              <a:t>$435,421 </a:t>
            </a:r>
            <a:r>
              <a:rPr lang="en-US" dirty="0">
                <a:solidFill>
                  <a:schemeClr val="accent2">
                    <a:lumMod val="50000"/>
                  </a:schemeClr>
                </a:solidFill>
              </a:rPr>
              <a:t>Ch. 70 Garnishment</a:t>
            </a:r>
            <a:br>
              <a:rPr lang="en-US" dirty="0">
                <a:solidFill>
                  <a:schemeClr val="accent2">
                    <a:lumMod val="50000"/>
                  </a:schemeClr>
                </a:solidFill>
              </a:rPr>
            </a:br>
            <a:r>
              <a:rPr lang="en-US" b="1" dirty="0">
                <a:solidFill>
                  <a:schemeClr val="accent2">
                    <a:lumMod val="50000"/>
                  </a:schemeClr>
                </a:solidFill>
              </a:rPr>
              <a:t>$0 </a:t>
            </a:r>
            <a:r>
              <a:rPr lang="en-US" dirty="0">
                <a:solidFill>
                  <a:schemeClr val="accent2">
                    <a:lumMod val="50000"/>
                  </a:schemeClr>
                </a:solidFill>
              </a:rPr>
              <a:t>State Reimbursement</a:t>
            </a:r>
            <a:br>
              <a:rPr lang="en-US" dirty="0">
                <a:solidFill>
                  <a:schemeClr val="accent2">
                    <a:lumMod val="50000"/>
                  </a:schemeClr>
                </a:solidFill>
              </a:rPr>
            </a:br>
            <a:r>
              <a:rPr lang="en-US" b="1" dirty="0">
                <a:solidFill>
                  <a:schemeClr val="accent2">
                    <a:lumMod val="50000"/>
                  </a:schemeClr>
                </a:solidFill>
              </a:rPr>
              <a:t>$11,165 </a:t>
            </a:r>
            <a:r>
              <a:rPr lang="en-US" dirty="0">
                <a:solidFill>
                  <a:schemeClr val="accent2">
                    <a:lumMod val="50000"/>
                  </a:schemeClr>
                </a:solidFill>
              </a:rPr>
              <a:t>per pupil cost</a:t>
            </a:r>
            <a:br>
              <a:rPr lang="en-US" dirty="0">
                <a:solidFill>
                  <a:schemeClr val="accent2">
                    <a:lumMod val="50000"/>
                  </a:schemeClr>
                </a:solidFill>
              </a:rPr>
            </a:br>
            <a:r>
              <a:rPr lang="en-US" sz="1050" dirty="0">
                <a:solidFill>
                  <a:schemeClr val="accent2">
                    <a:lumMod val="50000"/>
                  </a:schemeClr>
                </a:solidFill>
              </a:rPr>
              <a:t>DESE Preliminary Charter Tuition, </a:t>
            </a:r>
            <a:r>
              <a:rPr lang="en-US" sz="1050" dirty="0" smtClean="0">
                <a:solidFill>
                  <a:schemeClr val="accent2">
                    <a:lumMod val="50000"/>
                  </a:schemeClr>
                </a:solidFill>
              </a:rPr>
              <a:t>FY17</a:t>
            </a:r>
          </a:p>
          <a:p>
            <a:endParaRPr lang="en-US" sz="1050" dirty="0" smtClean="0">
              <a:solidFill>
                <a:schemeClr val="accent2">
                  <a:lumMod val="50000"/>
                </a:schemeClr>
              </a:solidFill>
            </a:endParaRPr>
          </a:p>
          <a:p>
            <a:endParaRPr lang="en-US" sz="1050" dirty="0">
              <a:solidFill>
                <a:schemeClr val="accent2">
                  <a:lumMod val="50000"/>
                </a:schemeClr>
              </a:solidFill>
            </a:endParaRPr>
          </a:p>
          <a:p>
            <a:r>
              <a:rPr lang="en-US" dirty="0" smtClean="0">
                <a:solidFill>
                  <a:schemeClr val="accent2">
                    <a:lumMod val="50000"/>
                  </a:schemeClr>
                </a:solidFill>
              </a:rPr>
              <a:t>How do you adjust for a</a:t>
            </a:r>
            <a:endParaRPr lang="en-US" dirty="0">
              <a:solidFill>
                <a:schemeClr val="accent2">
                  <a:lumMod val="50000"/>
                </a:schemeClr>
              </a:solidFill>
            </a:endParaRPr>
          </a:p>
          <a:p>
            <a:r>
              <a:rPr lang="en-US" b="1" dirty="0">
                <a:solidFill>
                  <a:schemeClr val="accent2">
                    <a:lumMod val="50000"/>
                  </a:schemeClr>
                </a:solidFill>
              </a:rPr>
              <a:t>$435,421 </a:t>
            </a:r>
            <a:r>
              <a:rPr lang="en-US" dirty="0" smtClean="0">
                <a:solidFill>
                  <a:schemeClr val="accent2">
                    <a:lumMod val="50000"/>
                  </a:schemeClr>
                </a:solidFill>
              </a:rPr>
              <a:t>loss of revenue, when </a:t>
            </a:r>
            <a:r>
              <a:rPr lang="en-US" b="1" dirty="0" smtClean="0">
                <a:solidFill>
                  <a:schemeClr val="accent2">
                    <a:lumMod val="50000"/>
                  </a:schemeClr>
                </a:solidFill>
              </a:rPr>
              <a:t>39 students </a:t>
            </a:r>
            <a:r>
              <a:rPr lang="en-US" dirty="0" smtClean="0">
                <a:solidFill>
                  <a:schemeClr val="accent2">
                    <a:lumMod val="50000"/>
                  </a:schemeClr>
                </a:solidFill>
              </a:rPr>
              <a:t>leave a</a:t>
            </a:r>
            <a:br>
              <a:rPr lang="en-US" dirty="0" smtClean="0">
                <a:solidFill>
                  <a:schemeClr val="accent2">
                    <a:lumMod val="50000"/>
                  </a:schemeClr>
                </a:solidFill>
              </a:rPr>
            </a:br>
            <a:r>
              <a:rPr lang="en-US" dirty="0" smtClean="0">
                <a:solidFill>
                  <a:schemeClr val="accent2">
                    <a:lumMod val="50000"/>
                  </a:schemeClr>
                </a:solidFill>
              </a:rPr>
              <a:t>system of </a:t>
            </a:r>
            <a:r>
              <a:rPr lang="en-US" b="1" dirty="0" smtClean="0">
                <a:solidFill>
                  <a:schemeClr val="accent2">
                    <a:lumMod val="50000"/>
                  </a:schemeClr>
                </a:solidFill>
              </a:rPr>
              <a:t>8 schools</a:t>
            </a:r>
            <a:r>
              <a:rPr lang="en-US" dirty="0" smtClean="0">
                <a:solidFill>
                  <a:schemeClr val="accent2">
                    <a:lumMod val="50000"/>
                  </a:schemeClr>
                </a:solidFill>
              </a:rPr>
              <a:t>,</a:t>
            </a:r>
            <a:br>
              <a:rPr lang="en-US" dirty="0" smtClean="0">
                <a:solidFill>
                  <a:schemeClr val="accent2">
                    <a:lumMod val="50000"/>
                  </a:schemeClr>
                </a:solidFill>
              </a:rPr>
            </a:br>
            <a:r>
              <a:rPr lang="en-US" dirty="0" smtClean="0">
                <a:solidFill>
                  <a:schemeClr val="accent2">
                    <a:lumMod val="50000"/>
                  </a:schemeClr>
                </a:solidFill>
              </a:rPr>
              <a:t>with </a:t>
            </a:r>
            <a:r>
              <a:rPr lang="en-US" b="1" dirty="0" smtClean="0">
                <a:solidFill>
                  <a:schemeClr val="accent2">
                    <a:lumMod val="50000"/>
                  </a:schemeClr>
                </a:solidFill>
              </a:rPr>
              <a:t>13 grade levels</a:t>
            </a:r>
            <a:r>
              <a:rPr lang="en-US" dirty="0">
                <a:solidFill>
                  <a:schemeClr val="accent2">
                    <a:lumMod val="50000"/>
                  </a:schemeClr>
                </a:solidFill>
              </a:rPr>
              <a:t>?</a:t>
            </a:r>
            <a:endParaRPr lang="en-US" dirty="0" smtClean="0">
              <a:solidFill>
                <a:schemeClr val="accent2">
                  <a:lumMod val="50000"/>
                </a:schemeClr>
              </a:solidFill>
            </a:endParaRPr>
          </a:p>
          <a:p>
            <a:endParaRPr lang="en-US" sz="1050" dirty="0">
              <a:solidFill>
                <a:schemeClr val="accent2">
                  <a:lumMod val="50000"/>
                </a:schemeClr>
              </a:solidFill>
            </a:endParaRPr>
          </a:p>
        </p:txBody>
      </p:sp>
    </p:spTree>
    <p:extLst>
      <p:ext uri="{BB962C8B-B14F-4D97-AF65-F5344CB8AC3E}">
        <p14:creationId xmlns:p14="http://schemas.microsoft.com/office/powerpoint/2010/main" val="356225884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519FC20-4CBC-634B-8D18-FE2819A7E2DE}" type="slidenum">
              <a:rPr lang="en-US" smtClean="0"/>
              <a:t>27</a:t>
            </a:fld>
            <a:endParaRPr lang="en-US"/>
          </a:p>
        </p:txBody>
      </p:sp>
      <p:pic>
        <p:nvPicPr>
          <p:cNvPr id="2" name="Picture 1" descr="Charter-WBUR-Debate-02-780x43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500" y="2588081"/>
            <a:ext cx="5104503" cy="2872919"/>
          </a:xfrm>
          <a:prstGeom prst="rect">
            <a:avLst/>
          </a:prstGeom>
        </p:spPr>
      </p:pic>
      <p:sp>
        <p:nvSpPr>
          <p:cNvPr id="3" name="Rectangle 2"/>
          <p:cNvSpPr/>
          <p:nvPr/>
        </p:nvSpPr>
        <p:spPr>
          <a:xfrm>
            <a:off x="228600" y="152400"/>
            <a:ext cx="8547100" cy="2123658"/>
          </a:xfrm>
          <a:prstGeom prst="rect">
            <a:avLst/>
          </a:prstGeom>
        </p:spPr>
        <p:txBody>
          <a:bodyPr wrap="square">
            <a:spAutoFit/>
          </a:bodyPr>
          <a:lstStyle/>
          <a:p>
            <a:r>
              <a:rPr lang="en-US" dirty="0" smtClean="0"/>
              <a:t>“</a:t>
            </a:r>
            <a:r>
              <a:rPr lang="en-US" dirty="0"/>
              <a:t>And charter schools were created in 1993 specifically to give families a choice because they needed to get out of their failing district schools. And so the idea here is to get away from locally controlled schools, in some instances for charters, because local control has led to far too many children not being well educated by district schools. </a:t>
            </a:r>
            <a:r>
              <a:rPr lang="en-US" dirty="0" smtClean="0"/>
              <a:t>”</a:t>
            </a:r>
            <a:br>
              <a:rPr lang="en-US" dirty="0" smtClean="0"/>
            </a:br>
            <a:r>
              <a:rPr lang="en-US" dirty="0" smtClean="0"/>
              <a:t/>
            </a:r>
            <a:br>
              <a:rPr lang="en-US" dirty="0" smtClean="0"/>
            </a:br>
            <a:r>
              <a:rPr lang="en-US" sz="1400" i="1" dirty="0" smtClean="0"/>
              <a:t>Martha </a:t>
            </a:r>
            <a:r>
              <a:rPr lang="en-US" sz="1400" i="1" dirty="0"/>
              <a:t>M. “Marty” </a:t>
            </a:r>
            <a:r>
              <a:rPr lang="en-US" sz="1400" i="1" dirty="0" err="1" smtClean="0"/>
              <a:t>Walz</a:t>
            </a:r>
            <a:r>
              <a:rPr lang="en-US" sz="1400" i="1" dirty="0" smtClean="0"/>
              <a:t/>
            </a:r>
            <a:br>
              <a:rPr lang="en-US" sz="1400" i="1" dirty="0" smtClean="0"/>
            </a:br>
            <a:r>
              <a:rPr lang="en-US" sz="1400" i="1" dirty="0" smtClean="0"/>
              <a:t>Former State Representative and Senior Advisor to Democrats for Education Reform </a:t>
            </a:r>
            <a:br>
              <a:rPr lang="en-US" sz="1400" i="1" dirty="0" smtClean="0"/>
            </a:br>
            <a:r>
              <a:rPr lang="en-US" sz="1400" i="1" dirty="0" smtClean="0"/>
              <a:t>WBUR charter school debate, September 13, 2016</a:t>
            </a:r>
            <a:endParaRPr lang="en-US" sz="1400" i="1" dirty="0"/>
          </a:p>
        </p:txBody>
      </p:sp>
      <p:sp>
        <p:nvSpPr>
          <p:cNvPr id="7" name="Rectangle 6"/>
          <p:cNvSpPr/>
          <p:nvPr/>
        </p:nvSpPr>
        <p:spPr>
          <a:xfrm>
            <a:off x="5712512" y="2416325"/>
            <a:ext cx="3431488" cy="3816430"/>
          </a:xfrm>
          <a:prstGeom prst="rect">
            <a:avLst/>
          </a:prstGeom>
        </p:spPr>
        <p:txBody>
          <a:bodyPr wrap="square">
            <a:spAutoFit/>
          </a:bodyPr>
          <a:lstStyle/>
          <a:p>
            <a:r>
              <a:rPr lang="en-US" dirty="0" smtClean="0">
                <a:solidFill>
                  <a:srgbClr val="953735"/>
                </a:solidFill>
              </a:rPr>
              <a:t>Boston Globe, Sep. 14, 1993:</a:t>
            </a:r>
            <a:r>
              <a:rPr lang="en-US" sz="800" dirty="0" smtClean="0">
                <a:solidFill>
                  <a:srgbClr val="953735"/>
                </a:solidFill>
              </a:rPr>
              <a:t/>
            </a:r>
            <a:br>
              <a:rPr lang="en-US" sz="800" dirty="0" smtClean="0">
                <a:solidFill>
                  <a:srgbClr val="953735"/>
                </a:solidFill>
              </a:rPr>
            </a:br>
            <a:r>
              <a:rPr lang="en-US" sz="800" dirty="0" smtClean="0">
                <a:solidFill>
                  <a:srgbClr val="953735"/>
                </a:solidFill>
              </a:rPr>
              <a:t/>
            </a:r>
            <a:br>
              <a:rPr lang="en-US" sz="800" dirty="0" smtClean="0">
                <a:solidFill>
                  <a:srgbClr val="953735"/>
                </a:solidFill>
              </a:rPr>
            </a:br>
            <a:r>
              <a:rPr lang="en-US" dirty="0">
                <a:solidFill>
                  <a:srgbClr val="953735"/>
                </a:solidFill>
              </a:rPr>
              <a:t>Under the education reform law cosponsored by Roosevelt and signed by Weld on June 18, the state committed itself to </a:t>
            </a:r>
            <a:r>
              <a:rPr lang="en-US" b="1" dirty="0">
                <a:solidFill>
                  <a:srgbClr val="953735"/>
                </a:solidFill>
              </a:rPr>
              <a:t>a $1.3 billion increase in state spending on schools by the year 2000, </a:t>
            </a:r>
            <a:r>
              <a:rPr lang="en-US" dirty="0">
                <a:solidFill>
                  <a:srgbClr val="953735"/>
                </a:solidFill>
              </a:rPr>
              <a:t>mostly in low-income cities with poor-performing school systems, in order to ensure that every school in the state could spend at least $5,550 per student annually by then.</a:t>
            </a:r>
          </a:p>
        </p:txBody>
      </p:sp>
    </p:spTree>
    <p:extLst>
      <p:ext uri="{BB962C8B-B14F-4D97-AF65-F5344CB8AC3E}">
        <p14:creationId xmlns:p14="http://schemas.microsoft.com/office/powerpoint/2010/main" val="914682018"/>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519FC20-4CBC-634B-8D18-FE2819A7E2DE}" type="slidenum">
              <a:rPr lang="en-US" smtClean="0"/>
              <a:t>28</a:t>
            </a:fld>
            <a:endParaRPr lang="en-US"/>
          </a:p>
        </p:txBody>
      </p:sp>
      <p:pic>
        <p:nvPicPr>
          <p:cNvPr id="2" name="Picture 1" descr="Charter-WBUR-Debate-02-780x43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500" y="2588081"/>
            <a:ext cx="5104503" cy="2872919"/>
          </a:xfrm>
          <a:prstGeom prst="rect">
            <a:avLst/>
          </a:prstGeom>
        </p:spPr>
      </p:pic>
      <p:sp>
        <p:nvSpPr>
          <p:cNvPr id="3" name="Rectangle 2"/>
          <p:cNvSpPr/>
          <p:nvPr/>
        </p:nvSpPr>
        <p:spPr>
          <a:xfrm>
            <a:off x="228600" y="152400"/>
            <a:ext cx="8547100" cy="2123658"/>
          </a:xfrm>
          <a:prstGeom prst="rect">
            <a:avLst/>
          </a:prstGeom>
        </p:spPr>
        <p:txBody>
          <a:bodyPr wrap="square">
            <a:spAutoFit/>
          </a:bodyPr>
          <a:lstStyle/>
          <a:p>
            <a:r>
              <a:rPr lang="en-US" dirty="0" smtClean="0"/>
              <a:t>“</a:t>
            </a:r>
            <a:r>
              <a:rPr lang="en-US" dirty="0"/>
              <a:t>And charter schools were created in 1993 specifically to give families a choice because they needed to get out of their failing district schools. And so the idea here is to get away from locally controlled schools, in some instances for charters, because local control has led to far too many children not being well educated by district schools. </a:t>
            </a:r>
            <a:r>
              <a:rPr lang="en-US" dirty="0" smtClean="0"/>
              <a:t>”</a:t>
            </a:r>
            <a:br>
              <a:rPr lang="en-US" dirty="0" smtClean="0"/>
            </a:br>
            <a:r>
              <a:rPr lang="en-US" dirty="0" smtClean="0"/>
              <a:t/>
            </a:r>
            <a:br>
              <a:rPr lang="en-US" dirty="0" smtClean="0"/>
            </a:br>
            <a:r>
              <a:rPr lang="en-US" sz="1400" i="1" dirty="0" smtClean="0"/>
              <a:t>Martha </a:t>
            </a:r>
            <a:r>
              <a:rPr lang="en-US" sz="1400" i="1" dirty="0"/>
              <a:t>M. “Marty” </a:t>
            </a:r>
            <a:r>
              <a:rPr lang="en-US" sz="1400" i="1" dirty="0" err="1" smtClean="0"/>
              <a:t>Walz</a:t>
            </a:r>
            <a:r>
              <a:rPr lang="en-US" sz="1400" i="1" dirty="0" smtClean="0"/>
              <a:t/>
            </a:r>
            <a:br>
              <a:rPr lang="en-US" sz="1400" i="1" dirty="0" smtClean="0"/>
            </a:br>
            <a:r>
              <a:rPr lang="en-US" sz="1400" i="1" dirty="0" smtClean="0"/>
              <a:t>Former State Representative and Senior Advisor to Democrats for Education Reform </a:t>
            </a:r>
            <a:br>
              <a:rPr lang="en-US" sz="1400" i="1" dirty="0" smtClean="0"/>
            </a:br>
            <a:r>
              <a:rPr lang="en-US" sz="1400" i="1" dirty="0" smtClean="0"/>
              <a:t>WBUR charter school debate, September 13, 2016</a:t>
            </a:r>
            <a:endParaRPr lang="en-US" sz="1400" i="1" dirty="0"/>
          </a:p>
        </p:txBody>
      </p:sp>
      <p:sp>
        <p:nvSpPr>
          <p:cNvPr id="7" name="Rectangle 6"/>
          <p:cNvSpPr/>
          <p:nvPr/>
        </p:nvSpPr>
        <p:spPr>
          <a:xfrm>
            <a:off x="5712512" y="2351048"/>
            <a:ext cx="3431488" cy="4370428"/>
          </a:xfrm>
          <a:prstGeom prst="rect">
            <a:avLst/>
          </a:prstGeom>
        </p:spPr>
        <p:txBody>
          <a:bodyPr wrap="square">
            <a:spAutoFit/>
          </a:bodyPr>
          <a:lstStyle/>
          <a:p>
            <a:r>
              <a:rPr lang="en-US" dirty="0" smtClean="0">
                <a:solidFill>
                  <a:srgbClr val="953735"/>
                </a:solidFill>
              </a:rPr>
              <a:t>Boston Globe, Sep. 14, 1993:</a:t>
            </a:r>
            <a:r>
              <a:rPr lang="en-US" sz="800" dirty="0" smtClean="0">
                <a:solidFill>
                  <a:srgbClr val="953735"/>
                </a:solidFill>
              </a:rPr>
              <a:t/>
            </a:r>
            <a:br>
              <a:rPr lang="en-US" sz="800" dirty="0" smtClean="0">
                <a:solidFill>
                  <a:srgbClr val="953735"/>
                </a:solidFill>
              </a:rPr>
            </a:br>
            <a:r>
              <a:rPr lang="en-US" sz="800" dirty="0" smtClean="0">
                <a:solidFill>
                  <a:srgbClr val="953735"/>
                </a:solidFill>
              </a:rPr>
              <a:t/>
            </a:r>
            <a:br>
              <a:rPr lang="en-US" sz="800" dirty="0" smtClean="0">
                <a:solidFill>
                  <a:srgbClr val="953735"/>
                </a:solidFill>
              </a:rPr>
            </a:br>
            <a:r>
              <a:rPr lang="en-US" dirty="0">
                <a:solidFill>
                  <a:srgbClr val="953735"/>
                </a:solidFill>
              </a:rPr>
              <a:t>The law also requires students to meet strict </a:t>
            </a:r>
            <a:r>
              <a:rPr lang="en-US" b="1" dirty="0">
                <a:solidFill>
                  <a:srgbClr val="953735"/>
                </a:solidFill>
              </a:rPr>
              <a:t>new standards </a:t>
            </a:r>
            <a:r>
              <a:rPr lang="en-US" dirty="0">
                <a:solidFill>
                  <a:srgbClr val="953735"/>
                </a:solidFill>
              </a:rPr>
              <a:t>to graduate from high school, mandates a battery of new </a:t>
            </a:r>
            <a:r>
              <a:rPr lang="en-US" b="1" dirty="0">
                <a:solidFill>
                  <a:srgbClr val="953735"/>
                </a:solidFill>
              </a:rPr>
              <a:t>student assessment tests </a:t>
            </a:r>
            <a:r>
              <a:rPr lang="en-US" dirty="0">
                <a:solidFill>
                  <a:srgbClr val="953735"/>
                </a:solidFill>
              </a:rPr>
              <a:t>to evaluate how well individual schools are doing, </a:t>
            </a:r>
            <a:r>
              <a:rPr lang="en-US" b="1" dirty="0">
                <a:solidFill>
                  <a:srgbClr val="953735"/>
                </a:solidFill>
              </a:rPr>
              <a:t>replaces teacher tenure</a:t>
            </a:r>
            <a:r>
              <a:rPr lang="en-US" dirty="0">
                <a:solidFill>
                  <a:srgbClr val="953735"/>
                </a:solidFill>
              </a:rPr>
              <a:t> with a simpler way of getting rid of poor teachers, provides more money for </a:t>
            </a:r>
            <a:r>
              <a:rPr lang="en-US" b="1" dirty="0">
                <a:solidFill>
                  <a:srgbClr val="953735"/>
                </a:solidFill>
              </a:rPr>
              <a:t>teachers' continuing education</a:t>
            </a:r>
            <a:r>
              <a:rPr lang="en-US" dirty="0">
                <a:solidFill>
                  <a:srgbClr val="953735"/>
                </a:solidFill>
              </a:rPr>
              <a:t>, and </a:t>
            </a:r>
            <a:r>
              <a:rPr lang="en-US" b="1" dirty="0">
                <a:solidFill>
                  <a:srgbClr val="953735"/>
                </a:solidFill>
              </a:rPr>
              <a:t>transfers the power to hire and fire teachers </a:t>
            </a:r>
            <a:r>
              <a:rPr lang="en-US" dirty="0">
                <a:solidFill>
                  <a:srgbClr val="953735"/>
                </a:solidFill>
              </a:rPr>
              <a:t>from school boards to principals.</a:t>
            </a:r>
          </a:p>
        </p:txBody>
      </p:sp>
    </p:spTree>
    <p:extLst>
      <p:ext uri="{BB962C8B-B14F-4D97-AF65-F5344CB8AC3E}">
        <p14:creationId xmlns:p14="http://schemas.microsoft.com/office/powerpoint/2010/main" val="364015590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519FC20-4CBC-634B-8D18-FE2819A7E2DE}" type="slidenum">
              <a:rPr lang="en-US" smtClean="0"/>
              <a:t>29</a:t>
            </a:fld>
            <a:endParaRPr lang="en-US"/>
          </a:p>
        </p:txBody>
      </p:sp>
      <p:pic>
        <p:nvPicPr>
          <p:cNvPr id="2" name="Picture 1" descr="Charter-WBUR-Debate-02-780x43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500" y="2588081"/>
            <a:ext cx="5104503" cy="2872919"/>
          </a:xfrm>
          <a:prstGeom prst="rect">
            <a:avLst/>
          </a:prstGeom>
        </p:spPr>
      </p:pic>
      <p:sp>
        <p:nvSpPr>
          <p:cNvPr id="3" name="Rectangle 2"/>
          <p:cNvSpPr/>
          <p:nvPr/>
        </p:nvSpPr>
        <p:spPr>
          <a:xfrm>
            <a:off x="228600" y="152400"/>
            <a:ext cx="8547100" cy="2123658"/>
          </a:xfrm>
          <a:prstGeom prst="rect">
            <a:avLst/>
          </a:prstGeom>
        </p:spPr>
        <p:txBody>
          <a:bodyPr wrap="square">
            <a:spAutoFit/>
          </a:bodyPr>
          <a:lstStyle/>
          <a:p>
            <a:r>
              <a:rPr lang="en-US" dirty="0" smtClean="0"/>
              <a:t>“</a:t>
            </a:r>
            <a:r>
              <a:rPr lang="en-US" dirty="0"/>
              <a:t>And charter schools were created in 1993 specifically to give families a choice because they needed to get out of their failing district schools. And so the idea here is to get away from locally controlled schools, in some instances for charters, because local control has led to far too many children not being well educated by district schools. </a:t>
            </a:r>
            <a:r>
              <a:rPr lang="en-US" dirty="0" smtClean="0"/>
              <a:t>”</a:t>
            </a:r>
            <a:br>
              <a:rPr lang="en-US" dirty="0" smtClean="0"/>
            </a:br>
            <a:r>
              <a:rPr lang="en-US" dirty="0" smtClean="0"/>
              <a:t/>
            </a:r>
            <a:br>
              <a:rPr lang="en-US" dirty="0" smtClean="0"/>
            </a:br>
            <a:r>
              <a:rPr lang="en-US" sz="1400" i="1" dirty="0" smtClean="0"/>
              <a:t>Martha </a:t>
            </a:r>
            <a:r>
              <a:rPr lang="en-US" sz="1400" i="1" dirty="0"/>
              <a:t>M. “Marty” </a:t>
            </a:r>
            <a:r>
              <a:rPr lang="en-US" sz="1400" i="1" dirty="0" err="1" smtClean="0"/>
              <a:t>Walz</a:t>
            </a:r>
            <a:r>
              <a:rPr lang="en-US" sz="1400" i="1" dirty="0" smtClean="0"/>
              <a:t/>
            </a:r>
            <a:br>
              <a:rPr lang="en-US" sz="1400" i="1" dirty="0" smtClean="0"/>
            </a:br>
            <a:r>
              <a:rPr lang="en-US" sz="1400" i="1" dirty="0" smtClean="0"/>
              <a:t>Former State Representative and Senior Advisor to Democrats for Education Reform </a:t>
            </a:r>
            <a:br>
              <a:rPr lang="en-US" sz="1400" i="1" dirty="0" smtClean="0"/>
            </a:br>
            <a:r>
              <a:rPr lang="en-US" sz="1400" i="1" dirty="0" smtClean="0"/>
              <a:t>WBUR charter school debate, September 13, 2016</a:t>
            </a:r>
            <a:endParaRPr lang="en-US" sz="1400" i="1" dirty="0"/>
          </a:p>
        </p:txBody>
      </p:sp>
      <p:sp>
        <p:nvSpPr>
          <p:cNvPr id="7" name="Rectangle 6"/>
          <p:cNvSpPr/>
          <p:nvPr/>
        </p:nvSpPr>
        <p:spPr>
          <a:xfrm>
            <a:off x="5712512" y="2454425"/>
            <a:ext cx="3088588" cy="3439404"/>
          </a:xfrm>
          <a:prstGeom prst="rect">
            <a:avLst/>
          </a:prstGeom>
        </p:spPr>
        <p:txBody>
          <a:bodyPr wrap="square">
            <a:spAutoFit/>
          </a:bodyPr>
          <a:lstStyle/>
          <a:p>
            <a:r>
              <a:rPr lang="en-US" dirty="0" smtClean="0">
                <a:solidFill>
                  <a:srgbClr val="953735"/>
                </a:solidFill>
              </a:rPr>
              <a:t>Boston Globe, June 7, 1993:</a:t>
            </a:r>
            <a:r>
              <a:rPr lang="en-US" sz="800" dirty="0" smtClean="0">
                <a:solidFill>
                  <a:srgbClr val="953735"/>
                </a:solidFill>
              </a:rPr>
              <a:t/>
            </a:r>
            <a:br>
              <a:rPr lang="en-US" sz="800" dirty="0" smtClean="0">
                <a:solidFill>
                  <a:srgbClr val="953735"/>
                </a:solidFill>
              </a:rPr>
            </a:br>
            <a:r>
              <a:rPr lang="en-US" sz="800" dirty="0" smtClean="0">
                <a:solidFill>
                  <a:srgbClr val="953735"/>
                </a:solidFill>
              </a:rPr>
              <a:t/>
            </a:r>
            <a:br>
              <a:rPr lang="en-US" sz="800" dirty="0" smtClean="0">
                <a:solidFill>
                  <a:srgbClr val="953735"/>
                </a:solidFill>
              </a:rPr>
            </a:br>
            <a:r>
              <a:rPr lang="en-US" dirty="0" smtClean="0">
                <a:solidFill>
                  <a:srgbClr val="953735"/>
                </a:solidFill>
              </a:rPr>
              <a:t>"</a:t>
            </a:r>
            <a:r>
              <a:rPr lang="en-US" dirty="0">
                <a:solidFill>
                  <a:srgbClr val="953735"/>
                </a:solidFill>
              </a:rPr>
              <a:t>Charter schools," innovative schools given public money but run by groups of teachers, parents, universities or museums, have </a:t>
            </a:r>
            <a:r>
              <a:rPr lang="en-US" b="1" dirty="0">
                <a:solidFill>
                  <a:srgbClr val="953735"/>
                </a:solidFill>
              </a:rPr>
              <a:t>been limited to 25</a:t>
            </a:r>
            <a:r>
              <a:rPr lang="en-US" dirty="0">
                <a:solidFill>
                  <a:srgbClr val="953735"/>
                </a:solidFill>
              </a:rPr>
              <a:t>, with </a:t>
            </a:r>
            <a:r>
              <a:rPr lang="en-US" b="1" dirty="0">
                <a:solidFill>
                  <a:srgbClr val="953735"/>
                </a:solidFill>
              </a:rPr>
              <a:t>no more than five in Boston</a:t>
            </a:r>
            <a:r>
              <a:rPr lang="en-US" dirty="0">
                <a:solidFill>
                  <a:srgbClr val="953735"/>
                </a:solidFill>
              </a:rPr>
              <a:t>, and they may not open before September 1995 and </a:t>
            </a:r>
            <a:r>
              <a:rPr lang="en-US" b="1" dirty="0">
                <a:solidFill>
                  <a:srgbClr val="953735"/>
                </a:solidFill>
              </a:rPr>
              <a:t>may not enroll more than about 6,500 students</a:t>
            </a:r>
            <a:r>
              <a:rPr lang="en-US" dirty="0">
                <a:solidFill>
                  <a:srgbClr val="953735"/>
                </a:solidFill>
              </a:rPr>
              <a:t>. </a:t>
            </a:r>
            <a:r>
              <a:rPr lang="en-US" dirty="0" smtClean="0">
                <a:solidFill>
                  <a:srgbClr val="953735"/>
                </a:solidFill>
              </a:rPr>
              <a:t/>
            </a:r>
            <a:br>
              <a:rPr lang="en-US" dirty="0" smtClean="0">
                <a:solidFill>
                  <a:srgbClr val="953735"/>
                </a:solidFill>
              </a:rPr>
            </a:br>
            <a:endParaRPr lang="en-US" sz="1050" dirty="0">
              <a:solidFill>
                <a:srgbClr val="953735"/>
              </a:solidFill>
            </a:endParaRPr>
          </a:p>
        </p:txBody>
      </p:sp>
    </p:spTree>
    <p:extLst>
      <p:ext uri="{BB962C8B-B14F-4D97-AF65-F5344CB8AC3E}">
        <p14:creationId xmlns:p14="http://schemas.microsoft.com/office/powerpoint/2010/main" val="133968538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5831106" y="117692"/>
            <a:ext cx="3312894" cy="6740308"/>
          </a:xfrm>
          <a:prstGeom prst="rect">
            <a:avLst/>
          </a:prstGeom>
          <a:noFill/>
        </p:spPr>
        <p:txBody>
          <a:bodyPr wrap="square" rtlCol="0">
            <a:spAutoFit/>
          </a:bodyPr>
          <a:lstStyle/>
          <a:p>
            <a:pPr algn="ctr">
              <a:defRPr sz="1800" b="1" i="0" u="none" strike="noStrike" kern="1200" baseline="0">
                <a:solidFill>
                  <a:sysClr val="windowText" lastClr="000000"/>
                </a:solidFill>
                <a:latin typeface="+mn-lt"/>
                <a:ea typeface="+mn-ea"/>
                <a:cs typeface="+mn-cs"/>
              </a:defRPr>
            </a:pPr>
            <a:r>
              <a:rPr lang="en-US" dirty="0"/>
              <a:t>In FY 2017, Massachusetts</a:t>
            </a:r>
          </a:p>
          <a:p>
            <a:pPr algn="ctr">
              <a:defRPr sz="1800" b="1" i="0" u="none" strike="noStrike" kern="1200" baseline="0">
                <a:solidFill>
                  <a:sysClr val="windowText" lastClr="000000"/>
                </a:solidFill>
                <a:latin typeface="+mn-lt"/>
                <a:ea typeface="+mn-ea"/>
                <a:cs typeface="+mn-cs"/>
              </a:defRPr>
            </a:pPr>
            <a:r>
              <a:rPr lang="en-US" dirty="0"/>
              <a:t>DEFLATED the per-pupil</a:t>
            </a:r>
            <a:br>
              <a:rPr lang="en-US" dirty="0"/>
            </a:br>
            <a:r>
              <a:rPr lang="en-US" dirty="0"/>
              <a:t>foundation budget by</a:t>
            </a:r>
            <a:br>
              <a:rPr lang="en-US" dirty="0"/>
            </a:br>
            <a:r>
              <a:rPr lang="en-US" dirty="0"/>
              <a:t>-0.22%</a:t>
            </a:r>
            <a:br>
              <a:rPr lang="en-US" dirty="0"/>
            </a:br>
            <a:r>
              <a:rPr lang="en-US" baseline="0" dirty="0" smtClean="0"/>
              <a:t/>
            </a:r>
            <a:br>
              <a:rPr lang="en-US" baseline="0" dirty="0" smtClean="0"/>
            </a:br>
            <a:r>
              <a:rPr lang="en-US" baseline="0" dirty="0" smtClean="0"/>
              <a:t>In FY 2017, Net District</a:t>
            </a:r>
            <a:br>
              <a:rPr lang="en-US" baseline="0" dirty="0" smtClean="0"/>
            </a:br>
            <a:r>
              <a:rPr lang="en-US" baseline="0" dirty="0" smtClean="0"/>
              <a:t>Cost for Charter Schools</a:t>
            </a:r>
            <a:br>
              <a:rPr lang="en-US" baseline="0" dirty="0" smtClean="0"/>
            </a:br>
            <a:r>
              <a:rPr lang="en-US" baseline="0" dirty="0" smtClean="0"/>
              <a:t>(district garnishment</a:t>
            </a:r>
            <a:br>
              <a:rPr lang="en-US" baseline="0" dirty="0" smtClean="0"/>
            </a:br>
            <a:r>
              <a:rPr lang="en-US" baseline="0" dirty="0" smtClean="0"/>
              <a:t>after all reimbursements)</a:t>
            </a:r>
            <a:br>
              <a:rPr lang="en-US" baseline="0" dirty="0" smtClean="0"/>
            </a:br>
            <a:r>
              <a:rPr lang="en-US" baseline="0" dirty="0" smtClean="0"/>
              <a:t>increased from</a:t>
            </a:r>
            <a:br>
              <a:rPr lang="en-US" baseline="0" dirty="0" smtClean="0"/>
            </a:br>
            <a:r>
              <a:rPr lang="en-US" baseline="0" dirty="0" smtClean="0"/>
              <a:t>$412,811,820 to</a:t>
            </a:r>
            <a:br>
              <a:rPr lang="en-US" baseline="0" dirty="0" smtClean="0"/>
            </a:br>
            <a:r>
              <a:rPr lang="en-US" baseline="0" dirty="0" smtClean="0"/>
              <a:t>$451,338,729,</a:t>
            </a:r>
            <a:br>
              <a:rPr lang="en-US" baseline="0" dirty="0" smtClean="0"/>
            </a:br>
            <a:r>
              <a:rPr lang="en-US" baseline="0" dirty="0" smtClean="0"/>
              <a:t>a 9.33% increase.</a:t>
            </a:r>
            <a:br>
              <a:rPr lang="en-US" baseline="0" dirty="0" smtClean="0"/>
            </a:br>
            <a:r>
              <a:rPr lang="en-US" baseline="0" dirty="0" smtClean="0"/>
              <a:t/>
            </a:r>
            <a:br>
              <a:rPr lang="en-US" baseline="0" dirty="0" smtClean="0"/>
            </a:br>
            <a:r>
              <a:rPr lang="en-US" baseline="0" dirty="0" smtClean="0"/>
              <a:t>This</a:t>
            </a:r>
            <a:r>
              <a:rPr lang="en-US" dirty="0" smtClean="0"/>
              <a:t> is happening to school districts under the current charter school cap.</a:t>
            </a:r>
            <a:br>
              <a:rPr lang="en-US" dirty="0" smtClean="0"/>
            </a:br>
            <a:r>
              <a:rPr lang="en-US" dirty="0" smtClean="0"/>
              <a:t/>
            </a:r>
            <a:br>
              <a:rPr lang="en-US" dirty="0" smtClean="0"/>
            </a:br>
            <a:r>
              <a:rPr lang="en-US" dirty="0" smtClean="0"/>
              <a:t>A yes vote on Question 2,</a:t>
            </a:r>
            <a:br>
              <a:rPr lang="en-US" dirty="0" smtClean="0"/>
            </a:br>
            <a:r>
              <a:rPr lang="en-US" dirty="0" smtClean="0"/>
              <a:t>and 12 new charter schools every year, will make things much worse for children in our public schools.</a:t>
            </a:r>
          </a:p>
          <a:p>
            <a:endParaRPr lang="en-US" dirty="0"/>
          </a:p>
        </p:txBody>
      </p:sp>
      <p:graphicFrame>
        <p:nvGraphicFramePr>
          <p:cNvPr id="5" name="Chart 4"/>
          <p:cNvGraphicFramePr>
            <a:graphicFrameLocks noGrp="1"/>
          </p:cNvGraphicFramePr>
          <p:nvPr/>
        </p:nvGraphicFramePr>
        <p:xfrm>
          <a:off x="284480" y="513080"/>
          <a:ext cx="8575040" cy="58318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19289334"/>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519FC20-4CBC-634B-8D18-FE2819A7E2DE}" type="slidenum">
              <a:rPr lang="en-US" smtClean="0"/>
              <a:t>30</a:t>
            </a:fld>
            <a:endParaRPr lang="en-US"/>
          </a:p>
        </p:txBody>
      </p:sp>
      <p:sp>
        <p:nvSpPr>
          <p:cNvPr id="5" name="TextBox 4"/>
          <p:cNvSpPr txBox="1"/>
          <p:nvPr/>
        </p:nvSpPr>
        <p:spPr>
          <a:xfrm>
            <a:off x="165100" y="56795"/>
            <a:ext cx="8801100" cy="6678749"/>
          </a:xfrm>
          <a:prstGeom prst="rect">
            <a:avLst/>
          </a:prstGeom>
          <a:noFill/>
        </p:spPr>
        <p:txBody>
          <a:bodyPr wrap="square" rtlCol="0">
            <a:spAutoFit/>
          </a:bodyPr>
          <a:lstStyle/>
          <a:p>
            <a:r>
              <a:rPr lang="en-US" sz="2400" b="1" dirty="0" smtClean="0"/>
              <a:t>Question  2:</a:t>
            </a:r>
            <a:br>
              <a:rPr lang="en-US" sz="2400" b="1" dirty="0" smtClean="0"/>
            </a:br>
            <a:r>
              <a:rPr lang="en-US" sz="2400" dirty="0" smtClean="0"/>
              <a:t>This </a:t>
            </a:r>
            <a:r>
              <a:rPr lang="en-US" sz="2400" dirty="0"/>
              <a:t>proposed law would allow the state Board of Elementary and Secondary Education to </a:t>
            </a:r>
            <a:r>
              <a:rPr lang="en-US" sz="2400" b="1" dirty="0"/>
              <a:t>approve up to 12 new charter schools </a:t>
            </a:r>
            <a:r>
              <a:rPr lang="en-US" sz="2400" dirty="0"/>
              <a:t>or enrollment expansions in existing charter schools each year. Approvals under this law </a:t>
            </a:r>
            <a:r>
              <a:rPr lang="en-US" sz="2400" b="1" dirty="0"/>
              <a:t>could expand statewide charter school enrollment by up to 1% of the total statewide public school enrollment </a:t>
            </a:r>
            <a:r>
              <a:rPr lang="en-US" sz="2400" b="1" dirty="0" smtClean="0"/>
              <a:t>(9,534) each </a:t>
            </a:r>
            <a:r>
              <a:rPr lang="en-US" sz="2400" b="1" dirty="0"/>
              <a:t>year</a:t>
            </a:r>
            <a:r>
              <a:rPr lang="en-US" sz="2400" dirty="0"/>
              <a:t>. New charters and enrollment expansions approved under this law would be </a:t>
            </a:r>
            <a:r>
              <a:rPr lang="en-US" sz="2400" b="1" dirty="0"/>
              <a:t>exempt from existing limits on the number of charter schools, the number of students enrolled in them, and the amount of local school districts' spending allocated to them</a:t>
            </a:r>
            <a:r>
              <a:rPr lang="en-US" sz="2400" b="1" dirty="0" smtClean="0"/>
              <a:t>.</a:t>
            </a:r>
          </a:p>
          <a:p>
            <a:endParaRPr lang="en-US" sz="1400" dirty="0" smtClean="0"/>
          </a:p>
          <a:p>
            <a:r>
              <a:rPr lang="en-US" sz="1400" dirty="0" smtClean="0"/>
              <a:t>If </a:t>
            </a:r>
            <a:r>
              <a:rPr lang="en-US" sz="1400" dirty="0"/>
              <a:t>the Board received more than 12 applications in a single year from qualified applicants, then the proposed law would require it to give priority to proposed charter schools or enrollment expansions in districts where student performance on statewide assessments is in the bottom 25% of all districts in the previous two years and where demonstrated parent demand for additional public school options is greatest.</a:t>
            </a:r>
          </a:p>
          <a:p>
            <a:endParaRPr lang="en-US" sz="1400" dirty="0"/>
          </a:p>
          <a:p>
            <a:r>
              <a:rPr lang="en-US" sz="1400" dirty="0"/>
              <a:t>New charter schools and enrollment expansions approved under this proposed law would be subject to the same approval standards as other charter schools, and to recruitment, retention, and multilingual outreach requirements that currently apply to some charter schools. Schools authorized under this law would be subject to annual performance reviews according to standards established by the Board.</a:t>
            </a:r>
          </a:p>
          <a:p>
            <a:endParaRPr lang="en-US" sz="1400" dirty="0"/>
          </a:p>
          <a:p>
            <a:r>
              <a:rPr lang="en-US" sz="1400" dirty="0"/>
              <a:t>The proposed law would take effect on January 1, 2017</a:t>
            </a:r>
            <a:r>
              <a:rPr lang="en-US" sz="1400" dirty="0" smtClean="0"/>
              <a:t>.               (Source: MA Secretary of the Commonwealth)</a:t>
            </a:r>
            <a:endParaRPr lang="en-US" sz="1400" dirty="0"/>
          </a:p>
        </p:txBody>
      </p:sp>
    </p:spTree>
    <p:extLst>
      <p:ext uri="{BB962C8B-B14F-4D97-AF65-F5344CB8AC3E}">
        <p14:creationId xmlns:p14="http://schemas.microsoft.com/office/powerpoint/2010/main" val="1802888319"/>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519FC20-4CBC-634B-8D18-FE2819A7E2DE}" type="slidenum">
              <a:rPr lang="en-US" smtClean="0"/>
              <a:t>31</a:t>
            </a:fld>
            <a:endParaRPr lang="en-US"/>
          </a:p>
        </p:txBody>
      </p:sp>
      <p:sp>
        <p:nvSpPr>
          <p:cNvPr id="5" name="TextBox 4"/>
          <p:cNvSpPr txBox="1"/>
          <p:nvPr/>
        </p:nvSpPr>
        <p:spPr>
          <a:xfrm>
            <a:off x="165100" y="56795"/>
            <a:ext cx="8801100" cy="5693867"/>
          </a:xfrm>
          <a:prstGeom prst="rect">
            <a:avLst/>
          </a:prstGeom>
          <a:noFill/>
        </p:spPr>
        <p:txBody>
          <a:bodyPr wrap="square" rtlCol="0">
            <a:spAutoFit/>
          </a:bodyPr>
          <a:lstStyle/>
          <a:p>
            <a:r>
              <a:rPr lang="en-US" sz="2400" b="1" dirty="0" smtClean="0"/>
              <a:t>Question  2:</a:t>
            </a:r>
            <a:br>
              <a:rPr lang="en-US" sz="2400" b="1" dirty="0" smtClean="0"/>
            </a:br>
            <a:r>
              <a:rPr lang="en-US" sz="2400" dirty="0" smtClean="0"/>
              <a:t>This </a:t>
            </a:r>
            <a:r>
              <a:rPr lang="en-US" sz="2400" dirty="0"/>
              <a:t>proposed law would allow the state Board of Elementary and Secondary Education to </a:t>
            </a:r>
            <a:r>
              <a:rPr lang="en-US" sz="2400" b="1" dirty="0"/>
              <a:t>approve up to 12 new charter schools </a:t>
            </a:r>
            <a:r>
              <a:rPr lang="en-US" sz="2400" dirty="0"/>
              <a:t>or enrollment expansions in existing charter schools each year. Approvals under this law </a:t>
            </a:r>
            <a:r>
              <a:rPr lang="en-US" sz="2400" b="1" dirty="0"/>
              <a:t>could expand statewide charter school enrollment by up to 1% of the total statewide public school enrollment </a:t>
            </a:r>
            <a:r>
              <a:rPr lang="en-US" sz="2400" b="1" dirty="0" smtClean="0"/>
              <a:t>(9,534) each </a:t>
            </a:r>
            <a:r>
              <a:rPr lang="en-US" sz="2400" b="1" dirty="0"/>
              <a:t>year</a:t>
            </a:r>
            <a:r>
              <a:rPr lang="en-US" sz="2400" dirty="0"/>
              <a:t>. </a:t>
            </a:r>
            <a:endParaRPr lang="en-US" sz="2400" dirty="0" smtClean="0"/>
          </a:p>
          <a:p>
            <a:endParaRPr lang="en-US" sz="2400" dirty="0"/>
          </a:p>
          <a:p>
            <a:endParaRPr lang="en-US" sz="2400" dirty="0" smtClean="0"/>
          </a:p>
          <a:p>
            <a:endParaRPr lang="en-US" sz="2800" dirty="0"/>
          </a:p>
          <a:p>
            <a:r>
              <a:rPr lang="en-US" sz="2800" dirty="0" smtClean="0"/>
              <a:t>1% of current statewide enrollment: </a:t>
            </a:r>
            <a:r>
              <a:rPr lang="en-US" sz="2800" b="1" dirty="0" smtClean="0"/>
              <a:t>9,534</a:t>
            </a:r>
            <a:r>
              <a:rPr lang="en-US" sz="2800" dirty="0" smtClean="0"/>
              <a:t> students</a:t>
            </a:r>
            <a:br>
              <a:rPr lang="en-US" sz="2800" dirty="0" smtClean="0"/>
            </a:br>
            <a:r>
              <a:rPr lang="en-US" sz="2800" dirty="0" smtClean="0"/>
              <a:t>Statewide average charter tuition (FY17): </a:t>
            </a:r>
            <a:r>
              <a:rPr lang="en-US" sz="2800" b="1" dirty="0" smtClean="0"/>
              <a:t>$12,675.75</a:t>
            </a:r>
            <a:br>
              <a:rPr lang="en-US" sz="2800" b="1" dirty="0" smtClean="0"/>
            </a:br>
            <a:r>
              <a:rPr lang="en-US" sz="2800" dirty="0" smtClean="0"/>
              <a:t>Potential annual impact  of 12 new charters (FY17): </a:t>
            </a:r>
            <a:r>
              <a:rPr lang="en-US" sz="3600" b="1" dirty="0" smtClean="0">
                <a:solidFill>
                  <a:srgbClr val="FF0000"/>
                </a:solidFill>
              </a:rPr>
              <a:t>$120,850,600</a:t>
            </a:r>
          </a:p>
        </p:txBody>
      </p:sp>
    </p:spTree>
    <p:extLst>
      <p:ext uri="{BB962C8B-B14F-4D97-AF65-F5344CB8AC3E}">
        <p14:creationId xmlns:p14="http://schemas.microsoft.com/office/powerpoint/2010/main" val="525043787"/>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519FC20-4CBC-634B-8D18-FE2819A7E2DE}" type="slidenum">
              <a:rPr lang="en-US" smtClean="0"/>
              <a:t>32</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441080005"/>
              </p:ext>
            </p:extLst>
          </p:nvPr>
        </p:nvGraphicFramePr>
        <p:xfrm>
          <a:off x="355600" y="971551"/>
          <a:ext cx="8585200" cy="5842000"/>
        </p:xfrm>
        <a:graphic>
          <a:graphicData uri="http://schemas.openxmlformats.org/presentationml/2006/ole">
            <mc:AlternateContent xmlns:mc="http://schemas.openxmlformats.org/markup-compatibility/2006">
              <mc:Choice xmlns:v="urn:schemas-microsoft-com:vml" Requires="v">
                <p:oleObj spid="_x0000_s1058" name="Worksheet" r:id="rId4" imgW="8585200" imgH="5842000" progId="Excel.Sheet.12">
                  <p:embed/>
                </p:oleObj>
              </mc:Choice>
              <mc:Fallback>
                <p:oleObj name="Worksheet" r:id="rId4" imgW="8585200" imgH="5842000" progId="Excel.Sheet.12">
                  <p:embed/>
                  <p:pic>
                    <p:nvPicPr>
                      <p:cNvPr id="0" name=""/>
                      <p:cNvPicPr/>
                      <p:nvPr/>
                    </p:nvPicPr>
                    <p:blipFill>
                      <a:blip r:embed="rId5"/>
                      <a:stretch>
                        <a:fillRect/>
                      </a:stretch>
                    </p:blipFill>
                    <p:spPr>
                      <a:xfrm>
                        <a:off x="355600" y="971551"/>
                        <a:ext cx="8585200" cy="584200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056880029"/>
              </p:ext>
            </p:extLst>
          </p:nvPr>
        </p:nvGraphicFramePr>
        <p:xfrm>
          <a:off x="355600" y="3800476"/>
          <a:ext cx="8585200" cy="5842000"/>
        </p:xfrm>
        <a:graphic>
          <a:graphicData uri="http://schemas.openxmlformats.org/presentationml/2006/ole">
            <mc:AlternateContent xmlns:mc="http://schemas.openxmlformats.org/markup-compatibility/2006">
              <mc:Choice xmlns:v="urn:schemas-microsoft-com:vml" Requires="v">
                <p:oleObj spid="_x0000_s1059" name="Worksheet" r:id="rId7" imgW="8585200" imgH="5842000" progId="Excel.Sheet.12">
                  <p:embed/>
                </p:oleObj>
              </mc:Choice>
              <mc:Fallback>
                <p:oleObj name="Worksheet" r:id="rId7" imgW="8585200" imgH="5842000" progId="Excel.Sheet.12">
                  <p:embed/>
                  <p:pic>
                    <p:nvPicPr>
                      <p:cNvPr id="0" name=""/>
                      <p:cNvPicPr/>
                      <p:nvPr/>
                    </p:nvPicPr>
                    <p:blipFill>
                      <a:blip r:embed="rId8"/>
                      <a:stretch>
                        <a:fillRect/>
                      </a:stretch>
                    </p:blipFill>
                    <p:spPr>
                      <a:xfrm>
                        <a:off x="355600" y="3800476"/>
                        <a:ext cx="8585200" cy="5842000"/>
                      </a:xfrm>
                      <a:prstGeom prst="rect">
                        <a:avLst/>
                      </a:prstGeom>
                    </p:spPr>
                  </p:pic>
                </p:oleObj>
              </mc:Fallback>
            </mc:AlternateContent>
          </a:graphicData>
        </a:graphic>
      </p:graphicFrame>
      <p:sp>
        <p:nvSpPr>
          <p:cNvPr id="8" name="TextBox 7"/>
          <p:cNvSpPr txBox="1"/>
          <p:nvPr/>
        </p:nvSpPr>
        <p:spPr>
          <a:xfrm>
            <a:off x="500776" y="234434"/>
            <a:ext cx="8142449" cy="400110"/>
          </a:xfrm>
          <a:prstGeom prst="rect">
            <a:avLst/>
          </a:prstGeom>
          <a:noFill/>
        </p:spPr>
        <p:txBody>
          <a:bodyPr wrap="none" rtlCol="0">
            <a:spAutoFit/>
          </a:bodyPr>
          <a:lstStyle/>
          <a:p>
            <a:r>
              <a:rPr lang="en-US" sz="2000" b="1" dirty="0" smtClean="0"/>
              <a:t>Charter school tuition increases at a much greater rate than Chapter 70 aid</a:t>
            </a:r>
            <a:endParaRPr lang="en-US" sz="2000" b="1" dirty="0"/>
          </a:p>
        </p:txBody>
      </p:sp>
    </p:spTree>
    <p:extLst>
      <p:ext uri="{BB962C8B-B14F-4D97-AF65-F5344CB8AC3E}">
        <p14:creationId xmlns:p14="http://schemas.microsoft.com/office/powerpoint/2010/main" val="995896897"/>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519FC20-4CBC-634B-8D18-FE2819A7E2DE}" type="slidenum">
              <a:rPr lang="en-US" smtClean="0"/>
              <a:t>33</a:t>
            </a:fld>
            <a:endParaRPr lang="en-US"/>
          </a:p>
        </p:txBody>
      </p:sp>
      <p:graphicFrame>
        <p:nvGraphicFramePr>
          <p:cNvPr id="5" name="Chart 4"/>
          <p:cNvGraphicFramePr>
            <a:graphicFrameLocks noGrp="1"/>
          </p:cNvGraphicFramePr>
          <p:nvPr/>
        </p:nvGraphicFramePr>
        <p:xfrm>
          <a:off x="283380" y="509895"/>
          <a:ext cx="8577239" cy="583820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73145329"/>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519FC20-4CBC-634B-8D18-FE2819A7E2DE}" type="slidenum">
              <a:rPr lang="en-US" smtClean="0"/>
              <a:t>34</a:t>
            </a:fld>
            <a:endParaRPr lang="en-US"/>
          </a:p>
        </p:txBody>
      </p:sp>
      <p:graphicFrame>
        <p:nvGraphicFramePr>
          <p:cNvPr id="3" name="Chart 2"/>
          <p:cNvGraphicFramePr>
            <a:graphicFrameLocks noGrp="1"/>
          </p:cNvGraphicFramePr>
          <p:nvPr/>
        </p:nvGraphicFramePr>
        <p:xfrm>
          <a:off x="283380" y="509895"/>
          <a:ext cx="8577239" cy="583820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59668658"/>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noGrp="1"/>
          </p:cNvGraphicFramePr>
          <p:nvPr>
            <p:extLst>
              <p:ext uri="{D42A27DB-BD31-4B8C-83A1-F6EECF244321}">
                <p14:modId xmlns:p14="http://schemas.microsoft.com/office/powerpoint/2010/main" val="180935190"/>
              </p:ext>
            </p:extLst>
          </p:nvPr>
        </p:nvGraphicFramePr>
        <p:xfrm>
          <a:off x="281081" y="688601"/>
          <a:ext cx="8581838" cy="5836397"/>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fld id="{8519FC20-4CBC-634B-8D18-FE2819A7E2DE}" type="slidenum">
              <a:rPr lang="en-US" smtClean="0"/>
              <a:t>35</a:t>
            </a:fld>
            <a:endParaRPr lang="en-US"/>
          </a:p>
        </p:txBody>
      </p:sp>
      <p:sp>
        <p:nvSpPr>
          <p:cNvPr id="6" name="TextBox 5"/>
          <p:cNvSpPr txBox="1"/>
          <p:nvPr/>
        </p:nvSpPr>
        <p:spPr>
          <a:xfrm>
            <a:off x="1403480" y="156970"/>
            <a:ext cx="6337041" cy="830997"/>
          </a:xfrm>
          <a:prstGeom prst="rect">
            <a:avLst/>
          </a:prstGeom>
          <a:noFill/>
        </p:spPr>
        <p:txBody>
          <a:bodyPr wrap="none" rtlCol="0">
            <a:spAutoFit/>
          </a:bodyPr>
          <a:lstStyle/>
          <a:p>
            <a:pPr algn="ctr"/>
            <a:r>
              <a:rPr lang="en-US" sz="2400" b="1" dirty="0" smtClean="0"/>
              <a:t>Comparing Arlington’s Average Property Tax Bill</a:t>
            </a:r>
          </a:p>
          <a:p>
            <a:pPr algn="ctr"/>
            <a:r>
              <a:rPr lang="en-US" sz="2400" b="1" dirty="0" smtClean="0"/>
              <a:t>to Charter Tuition, FY16</a:t>
            </a:r>
            <a:endParaRPr lang="en-US" sz="2400" b="1" dirty="0"/>
          </a:p>
        </p:txBody>
      </p:sp>
      <p:sp>
        <p:nvSpPr>
          <p:cNvPr id="7" name="TextBox 6"/>
          <p:cNvSpPr txBox="1"/>
          <p:nvPr/>
        </p:nvSpPr>
        <p:spPr>
          <a:xfrm>
            <a:off x="3759200" y="1749770"/>
            <a:ext cx="4927600" cy="4616648"/>
          </a:xfrm>
          <a:prstGeom prst="rect">
            <a:avLst/>
          </a:prstGeom>
          <a:noFill/>
        </p:spPr>
        <p:txBody>
          <a:bodyPr wrap="square" rtlCol="0">
            <a:spAutoFit/>
          </a:bodyPr>
          <a:lstStyle/>
          <a:p>
            <a:r>
              <a:rPr lang="en-US" sz="2400" dirty="0"/>
              <a:t>Thus, according to common usage in the late Eighteenth Century, a duty to cherish was an obligation to support or nurture. Hence, the "duty . . . to cherish the interests of literature and the sciences, and all seminaries of them; especially . . . public schools and grammar schools in the towns" is an obligation to support or nurture these interests and institutions.</a:t>
            </a:r>
          </a:p>
          <a:p>
            <a:endParaRPr lang="en-US" sz="1200" dirty="0" smtClean="0"/>
          </a:p>
          <a:p>
            <a:r>
              <a:rPr lang="en-US" sz="1200" dirty="0"/>
              <a:t>JAMI MCDUFFY &amp; others vs. SECRETARY OF THE EXECUTIVE OFFICE OF EDUCATION &amp; others (and a companion case). 415 Mass. 545</a:t>
            </a:r>
          </a:p>
          <a:p>
            <a:endParaRPr lang="en-US" dirty="0"/>
          </a:p>
        </p:txBody>
      </p:sp>
    </p:spTree>
    <p:extLst>
      <p:ext uri="{BB962C8B-B14F-4D97-AF65-F5344CB8AC3E}">
        <p14:creationId xmlns:p14="http://schemas.microsoft.com/office/powerpoint/2010/main" val="3330913332"/>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rowded.jpg"/>
          <p:cNvPicPr>
            <a:picLocks noChangeAspect="1"/>
          </p:cNvPicPr>
          <p:nvPr/>
        </p:nvPicPr>
        <p:blipFill>
          <a:blip r:embed="rId2">
            <a:alphaModFix amt="18000"/>
            <a:extLst>
              <a:ext uri="{28A0092B-C50C-407E-A947-70E740481C1C}">
                <a14:useLocalDpi xmlns:a14="http://schemas.microsoft.com/office/drawing/2010/main" val="0"/>
              </a:ext>
            </a:extLst>
          </a:blip>
          <a:stretch>
            <a:fillRect/>
          </a:stretch>
        </p:blipFill>
        <p:spPr>
          <a:xfrm>
            <a:off x="-2133600" y="-190499"/>
            <a:ext cx="11277600" cy="7048500"/>
          </a:xfrm>
          <a:prstGeom prst="rect">
            <a:avLst/>
          </a:prstGeom>
        </p:spPr>
      </p:pic>
      <p:sp>
        <p:nvSpPr>
          <p:cNvPr id="3" name="Title 2"/>
          <p:cNvSpPr>
            <a:spLocks noGrp="1"/>
          </p:cNvSpPr>
          <p:nvPr>
            <p:ph type="title"/>
          </p:nvPr>
        </p:nvSpPr>
        <p:spPr/>
        <p:txBody>
          <a:bodyPr/>
          <a:lstStyle/>
          <a:p>
            <a:r>
              <a:rPr lang="en-US" b="1" dirty="0" smtClean="0">
                <a:solidFill>
                  <a:schemeClr val="tx2">
                    <a:lumMod val="50000"/>
                  </a:schemeClr>
                </a:solidFill>
                <a:latin typeface="Optima"/>
                <a:cs typeface="Optima"/>
              </a:rPr>
              <a:t>Arlington Town Meeting - 2015</a:t>
            </a:r>
            <a:endParaRPr lang="en-US" dirty="0"/>
          </a:p>
        </p:txBody>
      </p:sp>
      <p:sp>
        <p:nvSpPr>
          <p:cNvPr id="6" name="TextBox 5"/>
          <p:cNvSpPr txBox="1"/>
          <p:nvPr/>
        </p:nvSpPr>
        <p:spPr>
          <a:xfrm>
            <a:off x="457200" y="1417637"/>
            <a:ext cx="8318500" cy="5262978"/>
          </a:xfrm>
          <a:prstGeom prst="rect">
            <a:avLst/>
          </a:prstGeom>
          <a:noFill/>
        </p:spPr>
        <p:txBody>
          <a:bodyPr wrap="square" rtlCol="0">
            <a:spAutoFit/>
          </a:bodyPr>
          <a:lstStyle/>
          <a:p>
            <a:r>
              <a:rPr lang="en-US" sz="1400" b="1" dirty="0" smtClean="0"/>
              <a:t>ARTICLE 29 APPROPRIATION/COMMITTEES AND COMMISSIONS</a:t>
            </a:r>
          </a:p>
          <a:p>
            <a:r>
              <a:rPr lang="en-US" sz="1400" dirty="0" smtClean="0"/>
              <a:t>VOTED: (UNANIMOUS)</a:t>
            </a:r>
          </a:p>
          <a:p>
            <a:r>
              <a:rPr lang="en-US" sz="1400" dirty="0" smtClean="0"/>
              <a:t>That the sum of </a:t>
            </a:r>
            <a:r>
              <a:rPr lang="en-US" sz="1400" b="1" dirty="0" smtClean="0"/>
              <a:t>$25,695 </a:t>
            </a:r>
            <a:r>
              <a:rPr lang="en-US" sz="1400" dirty="0" smtClean="0"/>
              <a:t>be and hereby is appropriated to be expended by the following commissions, committees, and boards in the amounts indicated:</a:t>
            </a:r>
          </a:p>
          <a:p>
            <a:r>
              <a:rPr lang="en-US" sz="1400" dirty="0" smtClean="0"/>
              <a:t>A. Arlington Historical Commission – </a:t>
            </a:r>
            <a:r>
              <a:rPr lang="en-US" sz="1400" b="1" dirty="0" smtClean="0"/>
              <a:t>$2,160</a:t>
            </a:r>
          </a:p>
          <a:p>
            <a:r>
              <a:rPr lang="en-US" sz="1400" dirty="0" smtClean="0"/>
              <a:t>B. Historic District Commissions – </a:t>
            </a:r>
            <a:r>
              <a:rPr lang="en-US" sz="1400" b="1" dirty="0" smtClean="0"/>
              <a:t>$5,100</a:t>
            </a:r>
          </a:p>
          <a:p>
            <a:r>
              <a:rPr lang="en-US" sz="1400" dirty="0" smtClean="0"/>
              <a:t>(Avon Place Historic District Commission, Broadway Historic District</a:t>
            </a:r>
          </a:p>
          <a:p>
            <a:r>
              <a:rPr lang="en-US" sz="1400" dirty="0" smtClean="0"/>
              <a:t>Commission, Central Street Historic District commission, Jason/Gray</a:t>
            </a:r>
          </a:p>
          <a:p>
            <a:r>
              <a:rPr lang="en-US" sz="1400" dirty="0" smtClean="0"/>
              <a:t>Historic District Commission, Russell Historic District Commission,</a:t>
            </a:r>
          </a:p>
          <a:p>
            <a:r>
              <a:rPr lang="en-US" sz="1400" dirty="0" smtClean="0"/>
              <a:t>Pleasant Street Historic District Commission and Mount</a:t>
            </a:r>
          </a:p>
          <a:p>
            <a:r>
              <a:rPr lang="en-US" sz="1400" dirty="0" err="1" smtClean="0"/>
              <a:t>Gilboa</a:t>
            </a:r>
            <a:r>
              <a:rPr lang="en-US" sz="1400" dirty="0" smtClean="0"/>
              <a:t>/Crescent Hill Historic District Commission)</a:t>
            </a:r>
          </a:p>
          <a:p>
            <a:r>
              <a:rPr lang="en-US" sz="1400" dirty="0" smtClean="0"/>
              <a:t>C. Capital Planning Committee – </a:t>
            </a:r>
            <a:r>
              <a:rPr lang="en-US" sz="1400" b="1" dirty="0" smtClean="0"/>
              <a:t>$0</a:t>
            </a:r>
          </a:p>
          <a:p>
            <a:r>
              <a:rPr lang="en-US" sz="1400" dirty="0" smtClean="0"/>
              <a:t>D. Commission on Disability – </a:t>
            </a:r>
            <a:r>
              <a:rPr lang="en-US" sz="1400" b="1" dirty="0" smtClean="0"/>
              <a:t>$3,000</a:t>
            </a:r>
          </a:p>
          <a:p>
            <a:r>
              <a:rPr lang="en-US" sz="1400" dirty="0" smtClean="0"/>
              <a:t>E. Recycling Committee – </a:t>
            </a:r>
            <a:r>
              <a:rPr lang="en-US" sz="1400" b="1" dirty="0" smtClean="0"/>
              <a:t>$3,000</a:t>
            </a:r>
          </a:p>
          <a:p>
            <a:r>
              <a:rPr lang="en-US" sz="1400" dirty="0" smtClean="0"/>
              <a:t>F. Human Rights Commission – </a:t>
            </a:r>
            <a:r>
              <a:rPr lang="en-US" sz="1400" b="1" dirty="0" smtClean="0"/>
              <a:t>$4,500</a:t>
            </a:r>
          </a:p>
          <a:p>
            <a:r>
              <a:rPr lang="en-US" sz="1400" dirty="0" smtClean="0"/>
              <a:t>G. Arlington Tourism and Economic Development Committee - </a:t>
            </a:r>
            <a:r>
              <a:rPr lang="en-US" sz="1400" b="1" dirty="0" smtClean="0"/>
              <a:t>$1,775</a:t>
            </a:r>
          </a:p>
          <a:p>
            <a:r>
              <a:rPr lang="en-US" sz="1400" dirty="0" smtClean="0"/>
              <a:t>H. Vision 2020 - </a:t>
            </a:r>
            <a:r>
              <a:rPr lang="en-US" sz="1400" b="1" dirty="0" smtClean="0"/>
              <a:t>$3,000</a:t>
            </a:r>
          </a:p>
          <a:p>
            <a:r>
              <a:rPr lang="en-US" sz="1400" dirty="0" smtClean="0"/>
              <a:t>I. Transportation Advisory Committee - </a:t>
            </a:r>
            <a:r>
              <a:rPr lang="en-US" sz="1400" b="1" dirty="0" smtClean="0"/>
              <a:t>$0</a:t>
            </a:r>
          </a:p>
          <a:p>
            <a:r>
              <a:rPr lang="en-US" sz="1400" dirty="0" smtClean="0"/>
              <a:t>J. Arlington Commission on Arts and Culture - </a:t>
            </a:r>
            <a:r>
              <a:rPr lang="en-US" sz="1400" b="1" dirty="0" smtClean="0"/>
              <a:t>$3,160</a:t>
            </a:r>
          </a:p>
          <a:p>
            <a:r>
              <a:rPr lang="en-US" sz="1400" dirty="0" smtClean="0"/>
              <a:t>Said sums to be raised by general tax and expended under the direction of the various commissions, committees and boards.</a:t>
            </a:r>
          </a:p>
          <a:p>
            <a:r>
              <a:rPr lang="en-US" sz="1400" dirty="0" smtClean="0"/>
              <a:t>A true copy of the vote under Article 29 of the Warrant for the Annual Town Meeting of the Town of Arlington at the session held May 11, 2015.</a:t>
            </a:r>
          </a:p>
          <a:p>
            <a:r>
              <a:rPr lang="en-US" sz="1400" dirty="0" smtClean="0"/>
              <a:t>ATTEST: Town Clerk</a:t>
            </a:r>
            <a:endParaRPr lang="en-US" sz="1400" dirty="0"/>
          </a:p>
        </p:txBody>
      </p:sp>
      <p:sp>
        <p:nvSpPr>
          <p:cNvPr id="7" name="Slide Number Placeholder 6"/>
          <p:cNvSpPr>
            <a:spLocks noGrp="1"/>
          </p:cNvSpPr>
          <p:nvPr>
            <p:ph type="sldNum" sz="quarter" idx="12"/>
          </p:nvPr>
        </p:nvSpPr>
        <p:spPr/>
        <p:txBody>
          <a:bodyPr/>
          <a:lstStyle/>
          <a:p>
            <a:fld id="{8519FC20-4CBC-634B-8D18-FE2819A7E2DE}" type="slidenum">
              <a:rPr lang="en-US" smtClean="0"/>
              <a:t>36</a:t>
            </a:fld>
            <a:endParaRPr lang="en-US"/>
          </a:p>
        </p:txBody>
      </p:sp>
    </p:spTree>
    <p:extLst>
      <p:ext uri="{BB962C8B-B14F-4D97-AF65-F5344CB8AC3E}">
        <p14:creationId xmlns:p14="http://schemas.microsoft.com/office/powerpoint/2010/main" val="3718869289"/>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rowded.jpg"/>
          <p:cNvPicPr>
            <a:picLocks noChangeAspect="1"/>
          </p:cNvPicPr>
          <p:nvPr/>
        </p:nvPicPr>
        <p:blipFill>
          <a:blip r:embed="rId2">
            <a:alphaModFix amt="38000"/>
            <a:extLst>
              <a:ext uri="{28A0092B-C50C-407E-A947-70E740481C1C}">
                <a14:useLocalDpi xmlns:a14="http://schemas.microsoft.com/office/drawing/2010/main" val="0"/>
              </a:ext>
            </a:extLst>
          </a:blip>
          <a:stretch>
            <a:fillRect/>
          </a:stretch>
        </p:blipFill>
        <p:spPr>
          <a:xfrm>
            <a:off x="-2133600" y="-190499"/>
            <a:ext cx="11277600" cy="7048500"/>
          </a:xfrm>
          <a:prstGeom prst="rect">
            <a:avLst/>
          </a:prstGeom>
        </p:spPr>
      </p:pic>
      <p:sp>
        <p:nvSpPr>
          <p:cNvPr id="2" name="Title 1"/>
          <p:cNvSpPr>
            <a:spLocks noGrp="1"/>
          </p:cNvSpPr>
          <p:nvPr>
            <p:ph type="title"/>
          </p:nvPr>
        </p:nvSpPr>
        <p:spPr>
          <a:xfrm>
            <a:off x="457200" y="998538"/>
            <a:ext cx="8229600" cy="1871663"/>
          </a:xfrm>
        </p:spPr>
        <p:txBody>
          <a:bodyPr>
            <a:normAutofit fontScale="90000"/>
          </a:bodyPr>
          <a:lstStyle/>
          <a:p>
            <a:r>
              <a:rPr lang="en-US" b="1" dirty="0">
                <a:solidFill>
                  <a:schemeClr val="tx2">
                    <a:lumMod val="50000"/>
                  </a:schemeClr>
                </a:solidFill>
                <a:latin typeface="Optima"/>
                <a:cs typeface="Optima"/>
              </a:rPr>
              <a:t>Massachusetts:</a:t>
            </a:r>
            <a:br>
              <a:rPr lang="en-US" b="1" dirty="0">
                <a:solidFill>
                  <a:schemeClr val="tx2">
                    <a:lumMod val="50000"/>
                  </a:schemeClr>
                </a:solidFill>
                <a:latin typeface="Optima"/>
                <a:cs typeface="Optima"/>
              </a:rPr>
            </a:br>
            <a:r>
              <a:rPr lang="en-US" b="1" dirty="0">
                <a:solidFill>
                  <a:schemeClr val="tx2">
                    <a:lumMod val="50000"/>
                  </a:schemeClr>
                </a:solidFill>
                <a:latin typeface="Optima"/>
                <a:cs typeface="Optima"/>
              </a:rPr>
              <a:t>Strong tradition of setting a high standard for accountable local governance.</a:t>
            </a:r>
            <a:br>
              <a:rPr lang="en-US" b="1" dirty="0">
                <a:solidFill>
                  <a:schemeClr val="tx2">
                    <a:lumMod val="50000"/>
                  </a:schemeClr>
                </a:solidFill>
                <a:latin typeface="Optima"/>
                <a:cs typeface="Optima"/>
              </a:rPr>
            </a:br>
            <a:endParaRPr lang="en-US" dirty="0"/>
          </a:p>
        </p:txBody>
      </p:sp>
      <p:sp>
        <p:nvSpPr>
          <p:cNvPr id="6" name="Slide Number Placeholder 5"/>
          <p:cNvSpPr>
            <a:spLocks noGrp="1"/>
          </p:cNvSpPr>
          <p:nvPr>
            <p:ph type="sldNum" sz="quarter" idx="12"/>
          </p:nvPr>
        </p:nvSpPr>
        <p:spPr/>
        <p:txBody>
          <a:bodyPr/>
          <a:lstStyle/>
          <a:p>
            <a:fld id="{8519FC20-4CBC-634B-8D18-FE2819A7E2DE}" type="slidenum">
              <a:rPr lang="en-US" smtClean="0"/>
              <a:t>37</a:t>
            </a:fld>
            <a:endParaRPr lang="en-US"/>
          </a:p>
        </p:txBody>
      </p:sp>
    </p:spTree>
    <p:extLst>
      <p:ext uri="{BB962C8B-B14F-4D97-AF65-F5344CB8AC3E}">
        <p14:creationId xmlns:p14="http://schemas.microsoft.com/office/powerpoint/2010/main" val="1294313"/>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descr="crowded.jpg"/>
          <p:cNvPicPr>
            <a:picLocks noChangeAspect="1"/>
          </p:cNvPicPr>
          <p:nvPr/>
        </p:nvPicPr>
        <p:blipFill>
          <a:blip r:embed="rId2">
            <a:alphaModFix amt="38000"/>
            <a:extLst>
              <a:ext uri="{28A0092B-C50C-407E-A947-70E740481C1C}">
                <a14:useLocalDpi xmlns:a14="http://schemas.microsoft.com/office/drawing/2010/main" val="0"/>
              </a:ext>
            </a:extLst>
          </a:blip>
          <a:stretch>
            <a:fillRect/>
          </a:stretch>
        </p:blipFill>
        <p:spPr>
          <a:xfrm>
            <a:off x="-2133600" y="-190499"/>
            <a:ext cx="11277600" cy="7048500"/>
          </a:xfrm>
          <a:prstGeom prst="rect">
            <a:avLst/>
          </a:prstGeom>
        </p:spPr>
      </p:pic>
      <p:sp>
        <p:nvSpPr>
          <p:cNvPr id="2" name="Title 1"/>
          <p:cNvSpPr>
            <a:spLocks noGrp="1"/>
          </p:cNvSpPr>
          <p:nvPr>
            <p:ph type="title"/>
          </p:nvPr>
        </p:nvSpPr>
        <p:spPr>
          <a:xfrm>
            <a:off x="457200" y="274637"/>
            <a:ext cx="8229600" cy="6126163"/>
          </a:xfrm>
        </p:spPr>
        <p:txBody>
          <a:bodyPr>
            <a:normAutofit/>
          </a:bodyPr>
          <a:lstStyle/>
          <a:p>
            <a:r>
              <a:rPr lang="en-US" b="1" dirty="0" smtClean="0">
                <a:solidFill>
                  <a:schemeClr val="tx2">
                    <a:lumMod val="50000"/>
                  </a:schemeClr>
                </a:solidFill>
                <a:latin typeface="Optima"/>
                <a:cs typeface="Optima"/>
              </a:rPr>
              <a:t>Massachusetts:</a:t>
            </a:r>
            <a:br>
              <a:rPr lang="en-US" b="1" dirty="0" smtClean="0">
                <a:solidFill>
                  <a:schemeClr val="tx2">
                    <a:lumMod val="50000"/>
                  </a:schemeClr>
                </a:solidFill>
                <a:latin typeface="Optima"/>
                <a:cs typeface="Optima"/>
              </a:rPr>
            </a:br>
            <a:r>
              <a:rPr lang="en-US" b="1" dirty="0" smtClean="0">
                <a:solidFill>
                  <a:schemeClr val="tx2">
                    <a:lumMod val="50000"/>
                  </a:schemeClr>
                </a:solidFill>
                <a:latin typeface="Optima"/>
                <a:cs typeface="Optima"/>
              </a:rPr>
              <a:t>Strong tradition of setting a high standard for accountable local governance.</a:t>
            </a:r>
            <a:br>
              <a:rPr lang="en-US" b="1" dirty="0" smtClean="0">
                <a:solidFill>
                  <a:schemeClr val="tx2">
                    <a:lumMod val="50000"/>
                  </a:schemeClr>
                </a:solidFill>
                <a:latin typeface="Optima"/>
                <a:cs typeface="Optima"/>
              </a:rPr>
            </a:br>
            <a:r>
              <a:rPr lang="en-US" b="1" dirty="0" smtClean="0">
                <a:solidFill>
                  <a:schemeClr val="tx2">
                    <a:lumMod val="50000"/>
                  </a:schemeClr>
                </a:solidFill>
                <a:latin typeface="Optima"/>
                <a:cs typeface="Optima"/>
              </a:rPr>
              <a:t/>
            </a:r>
            <a:br>
              <a:rPr lang="en-US" b="1" dirty="0" smtClean="0">
                <a:solidFill>
                  <a:schemeClr val="tx2">
                    <a:lumMod val="50000"/>
                  </a:schemeClr>
                </a:solidFill>
                <a:latin typeface="Optima"/>
                <a:cs typeface="Optima"/>
              </a:rPr>
            </a:br>
            <a:r>
              <a:rPr lang="en-US" b="1" dirty="0" smtClean="0">
                <a:solidFill>
                  <a:schemeClr val="tx2">
                    <a:lumMod val="50000"/>
                  </a:schemeClr>
                </a:solidFill>
                <a:latin typeface="Optima"/>
                <a:cs typeface="Optima"/>
              </a:rPr>
              <a:t>Commonwealth charter schools</a:t>
            </a:r>
            <a:br>
              <a:rPr lang="en-US" b="1" dirty="0" smtClean="0">
                <a:solidFill>
                  <a:schemeClr val="tx2">
                    <a:lumMod val="50000"/>
                  </a:schemeClr>
                </a:solidFill>
                <a:latin typeface="Optima"/>
                <a:cs typeface="Optima"/>
              </a:rPr>
            </a:br>
            <a:r>
              <a:rPr lang="en-US" b="1" dirty="0" smtClean="0">
                <a:solidFill>
                  <a:schemeClr val="tx2">
                    <a:lumMod val="50000"/>
                  </a:schemeClr>
                </a:solidFill>
                <a:latin typeface="Optima"/>
                <a:cs typeface="Optima"/>
              </a:rPr>
              <a:t>don’t meet our standards.</a:t>
            </a:r>
            <a:endParaRPr lang="en-US" dirty="0"/>
          </a:p>
        </p:txBody>
      </p:sp>
      <p:sp>
        <p:nvSpPr>
          <p:cNvPr id="6" name="Slide Number Placeholder 5"/>
          <p:cNvSpPr>
            <a:spLocks noGrp="1"/>
          </p:cNvSpPr>
          <p:nvPr>
            <p:ph type="sldNum" sz="quarter" idx="12"/>
          </p:nvPr>
        </p:nvSpPr>
        <p:spPr/>
        <p:txBody>
          <a:bodyPr/>
          <a:lstStyle/>
          <a:p>
            <a:fld id="{8519FC20-4CBC-634B-8D18-FE2819A7E2DE}" type="slidenum">
              <a:rPr lang="en-US" smtClean="0"/>
              <a:t>38</a:t>
            </a:fld>
            <a:endParaRPr lang="en-US"/>
          </a:p>
        </p:txBody>
      </p:sp>
    </p:spTree>
    <p:extLst>
      <p:ext uri="{BB962C8B-B14F-4D97-AF65-F5344CB8AC3E}">
        <p14:creationId xmlns:p14="http://schemas.microsoft.com/office/powerpoint/2010/main" val="198387017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hompson-entry.jpg"/>
          <p:cNvPicPr>
            <a:picLocks noChangeAspect="1"/>
          </p:cNvPicPr>
          <p:nvPr/>
        </p:nvPicPr>
        <p:blipFill>
          <a:blip r:embed="rId2">
            <a:alphaModFix amt="48000"/>
            <a:extLst>
              <a:ext uri="{28A0092B-C50C-407E-A947-70E740481C1C}">
                <a14:useLocalDpi xmlns:a14="http://schemas.microsoft.com/office/drawing/2010/main" val="0"/>
              </a:ext>
            </a:extLst>
          </a:blip>
          <a:stretch>
            <a:fillRect/>
          </a:stretch>
        </p:blipFill>
        <p:spPr>
          <a:xfrm>
            <a:off x="-544267" y="1"/>
            <a:ext cx="10293006" cy="6858000"/>
          </a:xfrm>
          <a:prstGeom prst="rect">
            <a:avLst/>
          </a:prstGeom>
        </p:spPr>
      </p:pic>
      <p:sp>
        <p:nvSpPr>
          <p:cNvPr id="2" name="Title 1"/>
          <p:cNvSpPr>
            <a:spLocks noGrp="1"/>
          </p:cNvSpPr>
          <p:nvPr>
            <p:ph type="title"/>
          </p:nvPr>
        </p:nvSpPr>
        <p:spPr>
          <a:xfrm>
            <a:off x="457200" y="274639"/>
            <a:ext cx="8229600" cy="2407660"/>
          </a:xfrm>
        </p:spPr>
        <p:txBody>
          <a:bodyPr>
            <a:normAutofit/>
          </a:bodyPr>
          <a:lstStyle/>
          <a:p>
            <a:r>
              <a:rPr lang="en-US" b="1" dirty="0" smtClean="0">
                <a:solidFill>
                  <a:schemeClr val="tx2">
                    <a:lumMod val="50000"/>
                  </a:schemeClr>
                </a:solidFill>
                <a:latin typeface="Optima"/>
                <a:cs typeface="Optima"/>
              </a:rPr>
              <a:t>How do we fund</a:t>
            </a:r>
            <a:br>
              <a:rPr lang="en-US" b="1" dirty="0" smtClean="0">
                <a:solidFill>
                  <a:schemeClr val="tx2">
                    <a:lumMod val="50000"/>
                  </a:schemeClr>
                </a:solidFill>
                <a:latin typeface="Optima"/>
                <a:cs typeface="Optima"/>
              </a:rPr>
            </a:br>
            <a:r>
              <a:rPr lang="en-US" b="1" dirty="0" smtClean="0">
                <a:solidFill>
                  <a:schemeClr val="tx2">
                    <a:lumMod val="50000"/>
                  </a:schemeClr>
                </a:solidFill>
                <a:latin typeface="Optima"/>
                <a:cs typeface="Optima"/>
              </a:rPr>
              <a:t>public school districts</a:t>
            </a:r>
            <a:br>
              <a:rPr lang="en-US" b="1" dirty="0" smtClean="0">
                <a:solidFill>
                  <a:schemeClr val="tx2">
                    <a:lumMod val="50000"/>
                  </a:schemeClr>
                </a:solidFill>
                <a:latin typeface="Optima"/>
                <a:cs typeface="Optima"/>
              </a:rPr>
            </a:br>
            <a:r>
              <a:rPr lang="en-US" b="1" dirty="0" smtClean="0">
                <a:solidFill>
                  <a:schemeClr val="tx2">
                    <a:lumMod val="50000"/>
                  </a:schemeClr>
                </a:solidFill>
                <a:latin typeface="Optima"/>
                <a:cs typeface="Optima"/>
              </a:rPr>
              <a:t>in Massachusetts?</a:t>
            </a:r>
            <a:endParaRPr lang="en-US" b="1" dirty="0"/>
          </a:p>
        </p:txBody>
      </p:sp>
      <p:sp>
        <p:nvSpPr>
          <p:cNvPr id="6" name="Slide Number Placeholder 5"/>
          <p:cNvSpPr>
            <a:spLocks noGrp="1"/>
          </p:cNvSpPr>
          <p:nvPr>
            <p:ph type="sldNum" sz="quarter" idx="12"/>
          </p:nvPr>
        </p:nvSpPr>
        <p:spPr/>
        <p:txBody>
          <a:bodyPr/>
          <a:lstStyle/>
          <a:p>
            <a:fld id="{8519FC20-4CBC-634B-8D18-FE2819A7E2DE}" type="slidenum">
              <a:rPr lang="en-US" smtClean="0"/>
              <a:t>4</a:t>
            </a:fld>
            <a:endParaRPr lang="en-US"/>
          </a:p>
        </p:txBody>
      </p:sp>
    </p:spTree>
    <p:extLst>
      <p:ext uri="{BB962C8B-B14F-4D97-AF65-F5344CB8AC3E}">
        <p14:creationId xmlns:p14="http://schemas.microsoft.com/office/powerpoint/2010/main" val="76437699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gres.jpg"/>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762001" y="0"/>
            <a:ext cx="10903449" cy="6858000"/>
          </a:xfrm>
          <a:prstGeom prst="rect">
            <a:avLst/>
          </a:prstGeom>
        </p:spPr>
      </p:pic>
      <p:sp>
        <p:nvSpPr>
          <p:cNvPr id="2" name="Title 1"/>
          <p:cNvSpPr>
            <a:spLocks noGrp="1"/>
          </p:cNvSpPr>
          <p:nvPr>
            <p:ph type="title"/>
          </p:nvPr>
        </p:nvSpPr>
        <p:spPr>
          <a:xfrm>
            <a:off x="0" y="106184"/>
            <a:ext cx="9144000" cy="3048763"/>
          </a:xfrm>
        </p:spPr>
        <p:txBody>
          <a:bodyPr>
            <a:normAutofit/>
          </a:bodyPr>
          <a:lstStyle/>
          <a:p>
            <a:r>
              <a:rPr lang="en-US" b="1" dirty="0" smtClean="0">
                <a:solidFill>
                  <a:schemeClr val="tx2">
                    <a:lumMod val="50000"/>
                  </a:schemeClr>
                </a:solidFill>
                <a:latin typeface="Optima"/>
                <a:cs typeface="Optima"/>
              </a:rPr>
              <a:t>Education Reform Act of 1993</a:t>
            </a:r>
            <a:br>
              <a:rPr lang="en-US" b="1" dirty="0" smtClean="0">
                <a:solidFill>
                  <a:schemeClr val="tx2">
                    <a:lumMod val="50000"/>
                  </a:schemeClr>
                </a:solidFill>
                <a:latin typeface="Optima"/>
                <a:cs typeface="Optima"/>
              </a:rPr>
            </a:br>
            <a:r>
              <a:rPr lang="en-US" b="1" dirty="0" smtClean="0">
                <a:solidFill>
                  <a:schemeClr val="tx2">
                    <a:lumMod val="50000"/>
                  </a:schemeClr>
                </a:solidFill>
                <a:latin typeface="Optima"/>
                <a:cs typeface="Optima"/>
              </a:rPr>
              <a:t>Foundation Budget.</a:t>
            </a:r>
            <a:br>
              <a:rPr lang="en-US" b="1" dirty="0" smtClean="0">
                <a:solidFill>
                  <a:schemeClr val="tx2">
                    <a:lumMod val="50000"/>
                  </a:schemeClr>
                </a:solidFill>
                <a:latin typeface="Optima"/>
                <a:cs typeface="Optima"/>
              </a:rPr>
            </a:br>
            <a:r>
              <a:rPr lang="en-US" b="1" dirty="0" smtClean="0">
                <a:solidFill>
                  <a:schemeClr val="tx2">
                    <a:lumMod val="50000"/>
                  </a:schemeClr>
                </a:solidFill>
                <a:latin typeface="Optima"/>
                <a:cs typeface="Optima"/>
              </a:rPr>
              <a:t>Based on the cost of providing an adequate education in 1993.</a:t>
            </a:r>
            <a:endParaRPr lang="en-US" b="1" dirty="0"/>
          </a:p>
        </p:txBody>
      </p:sp>
      <p:sp>
        <p:nvSpPr>
          <p:cNvPr id="6" name="Slide Number Placeholder 5"/>
          <p:cNvSpPr>
            <a:spLocks noGrp="1"/>
          </p:cNvSpPr>
          <p:nvPr>
            <p:ph type="sldNum" sz="quarter" idx="12"/>
          </p:nvPr>
        </p:nvSpPr>
        <p:spPr/>
        <p:txBody>
          <a:bodyPr/>
          <a:lstStyle/>
          <a:p>
            <a:fld id="{8519FC20-4CBC-634B-8D18-FE2819A7E2DE}" type="slidenum">
              <a:rPr lang="en-US" smtClean="0"/>
              <a:t>5</a:t>
            </a:fld>
            <a:endParaRPr lang="en-US"/>
          </a:p>
        </p:txBody>
      </p:sp>
    </p:spTree>
    <p:extLst>
      <p:ext uri="{BB962C8B-B14F-4D97-AF65-F5344CB8AC3E}">
        <p14:creationId xmlns:p14="http://schemas.microsoft.com/office/powerpoint/2010/main" val="27733765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noGrp="1"/>
          </p:cNvGraphicFramePr>
          <p:nvPr>
            <p:extLst>
              <p:ext uri="{D42A27DB-BD31-4B8C-83A1-F6EECF244321}">
                <p14:modId xmlns:p14="http://schemas.microsoft.com/office/powerpoint/2010/main" val="1592969100"/>
              </p:ext>
            </p:extLst>
          </p:nvPr>
        </p:nvGraphicFramePr>
        <p:xfrm>
          <a:off x="289686" y="1027822"/>
          <a:ext cx="8564628" cy="5825207"/>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p:cNvSpPr>
            <a:spLocks noGrp="1"/>
          </p:cNvSpPr>
          <p:nvPr>
            <p:ph type="title"/>
          </p:nvPr>
        </p:nvSpPr>
        <p:spPr>
          <a:xfrm>
            <a:off x="0" y="1"/>
            <a:ext cx="9144000" cy="1149684"/>
          </a:xfrm>
        </p:spPr>
        <p:txBody>
          <a:bodyPr>
            <a:normAutofit fontScale="90000"/>
          </a:bodyPr>
          <a:lstStyle/>
          <a:p>
            <a:r>
              <a:rPr lang="en-US" sz="3600" b="1" dirty="0" smtClean="0">
                <a:solidFill>
                  <a:schemeClr val="tx2">
                    <a:lumMod val="50000"/>
                  </a:schemeClr>
                </a:solidFill>
                <a:latin typeface="Optima"/>
                <a:cs typeface="Optima"/>
              </a:rPr>
              <a:t>Arlington Foundation Budget: FY16</a:t>
            </a:r>
            <a:br>
              <a:rPr lang="en-US" sz="3600" b="1" dirty="0" smtClean="0">
                <a:solidFill>
                  <a:schemeClr val="tx2">
                    <a:lumMod val="50000"/>
                  </a:schemeClr>
                </a:solidFill>
                <a:latin typeface="Optima"/>
                <a:cs typeface="Optima"/>
              </a:rPr>
            </a:br>
            <a:r>
              <a:rPr lang="en-US" sz="3600" b="1" dirty="0" smtClean="0">
                <a:solidFill>
                  <a:schemeClr val="tx2">
                    <a:lumMod val="50000"/>
                  </a:schemeClr>
                </a:solidFill>
                <a:latin typeface="Optima"/>
                <a:cs typeface="Optima"/>
              </a:rPr>
              <a:t>$50,290,292</a:t>
            </a:r>
            <a:endParaRPr lang="en-US" sz="3600" b="1" dirty="0"/>
          </a:p>
        </p:txBody>
      </p:sp>
      <p:sp>
        <p:nvSpPr>
          <p:cNvPr id="6" name="Slide Number Placeholder 5"/>
          <p:cNvSpPr>
            <a:spLocks noGrp="1"/>
          </p:cNvSpPr>
          <p:nvPr>
            <p:ph type="sldNum" sz="quarter" idx="12"/>
          </p:nvPr>
        </p:nvSpPr>
        <p:spPr/>
        <p:txBody>
          <a:bodyPr/>
          <a:lstStyle/>
          <a:p>
            <a:fld id="{8519FC20-4CBC-634B-8D18-FE2819A7E2DE}" type="slidenum">
              <a:rPr lang="en-US" smtClean="0"/>
              <a:t>6</a:t>
            </a:fld>
            <a:endParaRPr lang="en-US"/>
          </a:p>
        </p:txBody>
      </p:sp>
    </p:spTree>
    <p:extLst>
      <p:ext uri="{BB962C8B-B14F-4D97-AF65-F5344CB8AC3E}">
        <p14:creationId xmlns:p14="http://schemas.microsoft.com/office/powerpoint/2010/main" val="286343231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noGrp="1"/>
          </p:cNvGraphicFramePr>
          <p:nvPr>
            <p:extLst>
              <p:ext uri="{D42A27DB-BD31-4B8C-83A1-F6EECF244321}">
                <p14:modId xmlns:p14="http://schemas.microsoft.com/office/powerpoint/2010/main" val="884127569"/>
              </p:ext>
            </p:extLst>
          </p:nvPr>
        </p:nvGraphicFramePr>
        <p:xfrm>
          <a:off x="165503" y="1032794"/>
          <a:ext cx="8564628" cy="5825207"/>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2475117" y="4690782"/>
            <a:ext cx="6548611" cy="1891863"/>
          </a:xfrm>
        </p:spPr>
        <p:txBody>
          <a:bodyPr>
            <a:normAutofit/>
          </a:bodyPr>
          <a:lstStyle/>
          <a:p>
            <a:r>
              <a:rPr lang="en-US" sz="3600" b="1" dirty="0" smtClean="0">
                <a:solidFill>
                  <a:srgbClr val="77933C"/>
                </a:solidFill>
                <a:latin typeface="Optima"/>
                <a:cs typeface="Optima"/>
              </a:rPr>
              <a:t>Required District Contribution:</a:t>
            </a:r>
            <a:br>
              <a:rPr lang="en-US" sz="3600" b="1" dirty="0" smtClean="0">
                <a:solidFill>
                  <a:srgbClr val="77933C"/>
                </a:solidFill>
                <a:latin typeface="Optima"/>
                <a:cs typeface="Optima"/>
              </a:rPr>
            </a:br>
            <a:r>
              <a:rPr lang="en-US" sz="3600" b="1" dirty="0" smtClean="0">
                <a:solidFill>
                  <a:srgbClr val="77933C"/>
                </a:solidFill>
                <a:latin typeface="Optima"/>
                <a:cs typeface="Optima"/>
              </a:rPr>
              <a:t>What the town can afford.</a:t>
            </a:r>
            <a:endParaRPr lang="en-US" sz="3600" dirty="0">
              <a:solidFill>
                <a:srgbClr val="77933C"/>
              </a:solidFill>
            </a:endParaRPr>
          </a:p>
        </p:txBody>
      </p:sp>
      <p:sp>
        <p:nvSpPr>
          <p:cNvPr id="6" name="Title 1"/>
          <p:cNvSpPr txBox="1">
            <a:spLocks/>
          </p:cNvSpPr>
          <p:nvPr/>
        </p:nvSpPr>
        <p:spPr>
          <a:xfrm>
            <a:off x="609600" y="25341"/>
            <a:ext cx="8229600" cy="1143000"/>
          </a:xfrm>
          <a:prstGeom prst="rect">
            <a:avLst/>
          </a:prstGeom>
        </p:spPr>
        <p:txBody>
          <a:bodyPr vert="horz" lIns="91440" tIns="45720" rIns="91440" bIns="45720" rtlCol="0" anchor="ctr">
            <a:normAutofit fontScale="9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dirty="0" smtClean="0">
                <a:solidFill>
                  <a:schemeClr val="tx2">
                    <a:lumMod val="50000"/>
                  </a:schemeClr>
                </a:solidFill>
                <a:latin typeface="Optima"/>
                <a:cs typeface="Optima"/>
              </a:rPr>
              <a:t>Arlington Foundation Budget: FY16</a:t>
            </a:r>
            <a:br>
              <a:rPr lang="en-US" b="1" dirty="0" smtClean="0">
                <a:solidFill>
                  <a:schemeClr val="tx2">
                    <a:lumMod val="50000"/>
                  </a:schemeClr>
                </a:solidFill>
                <a:latin typeface="Optima"/>
                <a:cs typeface="Optima"/>
              </a:rPr>
            </a:br>
            <a:r>
              <a:rPr lang="en-US" b="1" dirty="0" smtClean="0">
                <a:solidFill>
                  <a:schemeClr val="tx2">
                    <a:lumMod val="50000"/>
                  </a:schemeClr>
                </a:solidFill>
                <a:latin typeface="Optima"/>
                <a:cs typeface="Optima"/>
              </a:rPr>
              <a:t>$50,290,292</a:t>
            </a:r>
            <a:endParaRPr lang="en-US" dirty="0"/>
          </a:p>
        </p:txBody>
      </p:sp>
      <p:sp>
        <p:nvSpPr>
          <p:cNvPr id="7" name="Slide Number Placeholder 6"/>
          <p:cNvSpPr>
            <a:spLocks noGrp="1"/>
          </p:cNvSpPr>
          <p:nvPr>
            <p:ph type="sldNum" sz="quarter" idx="12"/>
          </p:nvPr>
        </p:nvSpPr>
        <p:spPr/>
        <p:txBody>
          <a:bodyPr/>
          <a:lstStyle/>
          <a:p>
            <a:fld id="{8519FC20-4CBC-634B-8D18-FE2819A7E2DE}" type="slidenum">
              <a:rPr lang="en-US" smtClean="0"/>
              <a:t>7</a:t>
            </a:fld>
            <a:endParaRPr lang="en-US"/>
          </a:p>
        </p:txBody>
      </p:sp>
    </p:spTree>
    <p:extLst>
      <p:ext uri="{BB962C8B-B14F-4D97-AF65-F5344CB8AC3E}">
        <p14:creationId xmlns:p14="http://schemas.microsoft.com/office/powerpoint/2010/main" val="258878400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noGrp="1"/>
          </p:cNvGraphicFramePr>
          <p:nvPr>
            <p:extLst>
              <p:ext uri="{D42A27DB-BD31-4B8C-83A1-F6EECF244321}">
                <p14:modId xmlns:p14="http://schemas.microsoft.com/office/powerpoint/2010/main" val="2622010649"/>
              </p:ext>
            </p:extLst>
          </p:nvPr>
        </p:nvGraphicFramePr>
        <p:xfrm>
          <a:off x="165503" y="1032794"/>
          <a:ext cx="8564628" cy="5825207"/>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2475117" y="1168342"/>
            <a:ext cx="6548611" cy="1891863"/>
          </a:xfrm>
        </p:spPr>
        <p:txBody>
          <a:bodyPr>
            <a:noAutofit/>
          </a:bodyPr>
          <a:lstStyle/>
          <a:p>
            <a:r>
              <a:rPr lang="en-US" sz="3200" b="1" dirty="0" smtClean="0">
                <a:solidFill>
                  <a:srgbClr val="376092"/>
                </a:solidFill>
                <a:latin typeface="Optima"/>
                <a:cs typeface="Optima"/>
              </a:rPr>
              <a:t>Chapter 70 State Aid:</a:t>
            </a:r>
            <a:br>
              <a:rPr lang="en-US" sz="3200" b="1" dirty="0" smtClean="0">
                <a:solidFill>
                  <a:srgbClr val="376092"/>
                </a:solidFill>
                <a:latin typeface="Optima"/>
                <a:cs typeface="Optima"/>
              </a:rPr>
            </a:br>
            <a:r>
              <a:rPr lang="en-US" sz="3200" b="1" dirty="0" smtClean="0">
                <a:solidFill>
                  <a:srgbClr val="376092"/>
                </a:solidFill>
                <a:latin typeface="Optima"/>
                <a:cs typeface="Optima"/>
              </a:rPr>
              <a:t>Fills the gap between</a:t>
            </a:r>
            <a:br>
              <a:rPr lang="en-US" sz="3200" b="1" dirty="0" smtClean="0">
                <a:solidFill>
                  <a:srgbClr val="376092"/>
                </a:solidFill>
                <a:latin typeface="Optima"/>
                <a:cs typeface="Optima"/>
              </a:rPr>
            </a:br>
            <a:r>
              <a:rPr lang="en-US" sz="3200" b="1" dirty="0" smtClean="0">
                <a:solidFill>
                  <a:srgbClr val="376092"/>
                </a:solidFill>
                <a:latin typeface="Optima"/>
                <a:cs typeface="Optima"/>
              </a:rPr>
              <a:t>Required </a:t>
            </a:r>
            <a:r>
              <a:rPr lang="en-US" sz="3200" b="1" dirty="0">
                <a:solidFill>
                  <a:srgbClr val="376092"/>
                </a:solidFill>
                <a:latin typeface="Optima"/>
                <a:cs typeface="Optima"/>
              </a:rPr>
              <a:t>D</a:t>
            </a:r>
            <a:r>
              <a:rPr lang="en-US" sz="3200" b="1" dirty="0" smtClean="0">
                <a:solidFill>
                  <a:srgbClr val="376092"/>
                </a:solidFill>
                <a:latin typeface="Optima"/>
                <a:cs typeface="Optima"/>
              </a:rPr>
              <a:t>istrict </a:t>
            </a:r>
            <a:r>
              <a:rPr lang="en-US" sz="3200" b="1" dirty="0">
                <a:solidFill>
                  <a:srgbClr val="376092"/>
                </a:solidFill>
                <a:latin typeface="Optima"/>
                <a:cs typeface="Optima"/>
              </a:rPr>
              <a:t>C</a:t>
            </a:r>
            <a:r>
              <a:rPr lang="en-US" sz="3200" b="1" dirty="0" smtClean="0">
                <a:solidFill>
                  <a:srgbClr val="376092"/>
                </a:solidFill>
                <a:latin typeface="Optima"/>
                <a:cs typeface="Optima"/>
              </a:rPr>
              <a:t>ontribution &amp; Foundation Budget.</a:t>
            </a:r>
            <a:endParaRPr lang="en-US" sz="3200" dirty="0">
              <a:solidFill>
                <a:srgbClr val="376092"/>
              </a:solidFill>
            </a:endParaRPr>
          </a:p>
        </p:txBody>
      </p:sp>
      <p:sp>
        <p:nvSpPr>
          <p:cNvPr id="6" name="Title 1"/>
          <p:cNvSpPr txBox="1">
            <a:spLocks/>
          </p:cNvSpPr>
          <p:nvPr/>
        </p:nvSpPr>
        <p:spPr>
          <a:xfrm>
            <a:off x="609600" y="25341"/>
            <a:ext cx="8229600" cy="1143000"/>
          </a:xfrm>
          <a:prstGeom prst="rect">
            <a:avLst/>
          </a:prstGeom>
        </p:spPr>
        <p:txBody>
          <a:bodyPr vert="horz" lIns="91440" tIns="45720" rIns="91440" bIns="45720" rtlCol="0" anchor="ctr">
            <a:normAutofit fontScale="9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dirty="0" smtClean="0">
                <a:solidFill>
                  <a:schemeClr val="tx2">
                    <a:lumMod val="50000"/>
                  </a:schemeClr>
                </a:solidFill>
                <a:latin typeface="Optima"/>
                <a:cs typeface="Optima"/>
              </a:rPr>
              <a:t>Arlington Foundation Budget: FY16</a:t>
            </a:r>
            <a:br>
              <a:rPr lang="en-US" b="1" dirty="0" smtClean="0">
                <a:solidFill>
                  <a:schemeClr val="tx2">
                    <a:lumMod val="50000"/>
                  </a:schemeClr>
                </a:solidFill>
                <a:latin typeface="Optima"/>
                <a:cs typeface="Optima"/>
              </a:rPr>
            </a:br>
            <a:r>
              <a:rPr lang="en-US" b="1" dirty="0" smtClean="0">
                <a:solidFill>
                  <a:schemeClr val="tx2">
                    <a:lumMod val="50000"/>
                  </a:schemeClr>
                </a:solidFill>
                <a:latin typeface="Optima"/>
                <a:cs typeface="Optima"/>
              </a:rPr>
              <a:t>$50,290,292</a:t>
            </a:r>
            <a:endParaRPr lang="en-US" dirty="0"/>
          </a:p>
        </p:txBody>
      </p:sp>
      <p:sp>
        <p:nvSpPr>
          <p:cNvPr id="7" name="Slide Number Placeholder 6"/>
          <p:cNvSpPr>
            <a:spLocks noGrp="1"/>
          </p:cNvSpPr>
          <p:nvPr>
            <p:ph type="sldNum" sz="quarter" idx="12"/>
          </p:nvPr>
        </p:nvSpPr>
        <p:spPr/>
        <p:txBody>
          <a:bodyPr/>
          <a:lstStyle/>
          <a:p>
            <a:fld id="{8519FC20-4CBC-634B-8D18-FE2819A7E2DE}" type="slidenum">
              <a:rPr lang="en-US" smtClean="0"/>
              <a:t>8</a:t>
            </a:fld>
            <a:endParaRPr lang="en-US"/>
          </a:p>
        </p:txBody>
      </p:sp>
    </p:spTree>
    <p:extLst>
      <p:ext uri="{BB962C8B-B14F-4D97-AF65-F5344CB8AC3E}">
        <p14:creationId xmlns:p14="http://schemas.microsoft.com/office/powerpoint/2010/main" val="225824774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noGrp="1"/>
          </p:cNvGraphicFramePr>
          <p:nvPr>
            <p:extLst>
              <p:ext uri="{D42A27DB-BD31-4B8C-83A1-F6EECF244321}">
                <p14:modId xmlns:p14="http://schemas.microsoft.com/office/powerpoint/2010/main" val="3781954846"/>
              </p:ext>
            </p:extLst>
          </p:nvPr>
        </p:nvGraphicFramePr>
        <p:xfrm>
          <a:off x="289686" y="879221"/>
          <a:ext cx="8564628" cy="5825207"/>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2475117" y="4524454"/>
            <a:ext cx="6548611" cy="1891863"/>
          </a:xfrm>
        </p:spPr>
        <p:txBody>
          <a:bodyPr>
            <a:noAutofit/>
          </a:bodyPr>
          <a:lstStyle/>
          <a:p>
            <a:r>
              <a:rPr lang="en-US" sz="3200" b="1" dirty="0" smtClean="0">
                <a:solidFill>
                  <a:srgbClr val="604A7B"/>
                </a:solidFill>
                <a:latin typeface="Optima"/>
                <a:cs typeface="Optima"/>
              </a:rPr>
              <a:t>Cities and towns may choose to</a:t>
            </a:r>
            <a:br>
              <a:rPr lang="en-US" sz="3200" b="1" dirty="0" smtClean="0">
                <a:solidFill>
                  <a:srgbClr val="604A7B"/>
                </a:solidFill>
                <a:latin typeface="Optima"/>
                <a:cs typeface="Optima"/>
              </a:rPr>
            </a:br>
            <a:r>
              <a:rPr lang="en-US" sz="3200" b="1" dirty="0" smtClean="0">
                <a:solidFill>
                  <a:srgbClr val="604A7B"/>
                </a:solidFill>
                <a:latin typeface="Optima"/>
                <a:cs typeface="Optima"/>
              </a:rPr>
              <a:t>spend above required levels.</a:t>
            </a:r>
            <a:endParaRPr lang="en-US" sz="3200" dirty="0">
              <a:solidFill>
                <a:srgbClr val="604A7B"/>
              </a:solidFill>
            </a:endParaRPr>
          </a:p>
        </p:txBody>
      </p:sp>
      <p:sp>
        <p:nvSpPr>
          <p:cNvPr id="6" name="Title 1"/>
          <p:cNvSpPr txBox="1">
            <a:spLocks/>
          </p:cNvSpPr>
          <p:nvPr/>
        </p:nvSpPr>
        <p:spPr>
          <a:xfrm>
            <a:off x="609600" y="25342"/>
            <a:ext cx="8229600" cy="1587559"/>
          </a:xfrm>
          <a:prstGeom prst="rect">
            <a:avLst/>
          </a:prstGeom>
        </p:spPr>
        <p:txBody>
          <a:bodyPr vert="horz" lIns="91440" tIns="45720" rIns="91440" bIns="45720" rtlCol="0" anchor="ctr">
            <a:normAutofit fontScale="82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dirty="0" smtClean="0">
                <a:solidFill>
                  <a:schemeClr val="tx2">
                    <a:lumMod val="50000"/>
                  </a:schemeClr>
                </a:solidFill>
                <a:latin typeface="Optima"/>
                <a:cs typeface="Optima"/>
              </a:rPr>
              <a:t>Arlington Net School Spending: FY16</a:t>
            </a:r>
            <a:br>
              <a:rPr lang="en-US" b="1" dirty="0" smtClean="0">
                <a:solidFill>
                  <a:schemeClr val="tx2">
                    <a:lumMod val="50000"/>
                  </a:schemeClr>
                </a:solidFill>
                <a:latin typeface="Optima"/>
                <a:cs typeface="Optima"/>
              </a:rPr>
            </a:br>
            <a:r>
              <a:rPr lang="en-US" b="1" dirty="0" smtClean="0">
                <a:solidFill>
                  <a:schemeClr val="tx2">
                    <a:lumMod val="50000"/>
                  </a:schemeClr>
                </a:solidFill>
                <a:latin typeface="Optima"/>
                <a:cs typeface="Optima"/>
              </a:rPr>
              <a:t>$66,329,048</a:t>
            </a:r>
          </a:p>
          <a:p>
            <a:r>
              <a:rPr lang="en-US" b="1" dirty="0" smtClean="0">
                <a:solidFill>
                  <a:schemeClr val="tx2">
                    <a:lumMod val="50000"/>
                  </a:schemeClr>
                </a:solidFill>
                <a:latin typeface="Optima"/>
                <a:cs typeface="Optima"/>
              </a:rPr>
              <a:t>131.9% of foundation</a:t>
            </a:r>
            <a:endParaRPr lang="en-US" dirty="0"/>
          </a:p>
        </p:txBody>
      </p:sp>
      <p:sp>
        <p:nvSpPr>
          <p:cNvPr id="7" name="Slide Number Placeholder 6"/>
          <p:cNvSpPr>
            <a:spLocks noGrp="1"/>
          </p:cNvSpPr>
          <p:nvPr>
            <p:ph type="sldNum" sz="quarter" idx="12"/>
          </p:nvPr>
        </p:nvSpPr>
        <p:spPr/>
        <p:txBody>
          <a:bodyPr/>
          <a:lstStyle/>
          <a:p>
            <a:fld id="{8519FC20-4CBC-634B-8D18-FE2819A7E2DE}" type="slidenum">
              <a:rPr lang="en-US" smtClean="0"/>
              <a:t>9</a:t>
            </a:fld>
            <a:endParaRPr lang="en-US"/>
          </a:p>
        </p:txBody>
      </p:sp>
    </p:spTree>
    <p:extLst>
      <p:ext uri="{BB962C8B-B14F-4D97-AF65-F5344CB8AC3E}">
        <p14:creationId xmlns:p14="http://schemas.microsoft.com/office/powerpoint/2010/main" val="326067441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4337</TotalTime>
  <Words>1109</Words>
  <Application>Microsoft Macintosh PowerPoint</Application>
  <PresentationFormat>On-screen Show (4:3)</PresentationFormat>
  <Paragraphs>181</Paragraphs>
  <Slides>38</Slides>
  <Notes>4</Notes>
  <HiddenSlides>1</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0" baseType="lpstr">
      <vt:lpstr>Office Theme</vt:lpstr>
      <vt:lpstr>Worksheet</vt:lpstr>
      <vt:lpstr>Commonwealth Charter Schools Question 2 Potential Impact on Arlington Public Schools</vt:lpstr>
      <vt:lpstr>PowerPoint Presentation</vt:lpstr>
      <vt:lpstr>PowerPoint Presentation</vt:lpstr>
      <vt:lpstr>How do we fund public school districts in Massachusetts?</vt:lpstr>
      <vt:lpstr>Education Reform Act of 1993 Foundation Budget. Based on the cost of providing an adequate education in 1993.</vt:lpstr>
      <vt:lpstr>Arlington Foundation Budget: FY16 $50,290,292</vt:lpstr>
      <vt:lpstr>Required District Contribution: What the town can afford.</vt:lpstr>
      <vt:lpstr>Chapter 70 State Aid: Fills the gap between Required District Contribution &amp; Foundation Budget.</vt:lpstr>
      <vt:lpstr>Cities and towns may choose to spend above required levels.</vt:lpstr>
      <vt:lpstr>Most cities and towns spend in excess of state requirements.</vt:lpstr>
      <vt:lpstr>Arlington public school funding under Education Reform: FY93-FY16</vt:lpstr>
      <vt:lpstr>FY16: Arlington spends at 131.9% of foundation.</vt:lpstr>
      <vt:lpstr>FY16: Arlington spends at 526.8% of foundation on out-of-district SPED.</vt:lpstr>
      <vt:lpstr>FY16: Arlington spends at 240.0% of foundation on in-district SPED.</vt:lpstr>
      <vt:lpstr>FY16: Arlington spends at 106.4% of foundation on all non-SPED line items.</vt:lpstr>
      <vt:lpstr>• Entitlement, not subject to appropriation  • Garnished from sending town’s Chapter 70 appropriation  • Based on average per-pupil spending.  (FY 17 projected charter per-pupil, $13,777)</vt:lpstr>
      <vt:lpstr>Entitlement, not subject to appropriation:  Not “subject to appropriation” by the legislature.  No vote permitted by Town Meeting or City Council of sending towns. </vt:lpstr>
      <vt:lpstr>Law provides for reimbursement to districts for increases in charter tuition.   Year 1: 100% Years 2-6: 25% Year 7 and beyond: 0%  Charter industry claims districts are reimbursed at 225% of cost.  “Subject to appropriation” by the legislature. The (FY17) budget allocates $85,500,000 in charter aid. This appropriation will cover 50% of the actual requirement.”*  *Final FY16 reimbursement was at 63% of the actual requirement.</vt:lpstr>
      <vt:lpstr>How charter garnishments compare to in-district per-pupil spending</vt:lpstr>
      <vt:lpstr>Current charter school cap is 9% of Net School Spending $5,969,614</vt:lpstr>
      <vt:lpstr>Current charter school cap is 9% of Net School Spending $5,969,614 = 482 students</vt:lpstr>
      <vt:lpstr>Lift the cap? 865 charter students $5,969,614 garnishment Exhausts Chapter 70 funding, Unrestricted General Government Aid next target.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Arlington Town Meeting - 2015</vt:lpstr>
      <vt:lpstr>Massachusetts: Strong tradition of setting a high standard for accountable local governance. </vt:lpstr>
      <vt:lpstr>Massachusetts: Strong tradition of setting a high standard for accountable local governance.  Commonwealth charter schools don’t meet our standards.</vt:lpstr>
    </vt:vector>
  </TitlesOfParts>
  <Company>Lowell Public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Commonwealth Charter Schools and their impact on Massachusetts  Public School Districts</dc:title>
  <dc:creator>Paul Schlichtman</dc:creator>
  <cp:lastModifiedBy>Paul Schlichtman</cp:lastModifiedBy>
  <cp:revision>52</cp:revision>
  <cp:lastPrinted>2016-04-07T15:40:58Z</cp:lastPrinted>
  <dcterms:created xsi:type="dcterms:W3CDTF">2016-03-23T00:02:41Z</dcterms:created>
  <dcterms:modified xsi:type="dcterms:W3CDTF">2016-10-14T14:55:25Z</dcterms:modified>
</cp:coreProperties>
</file>